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7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31"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Lst>
  <p:sldSz cx="9144000" cy="6858000" type="screen4x3"/>
  <p:notesSz cx="6858000" cy="9144000"/>
  <p:embeddedFontLst>
    <p:embeddedFont>
      <p:font typeface="Segoe" panose="020B0502040504020203" pitchFamily="34" charset="0"/>
      <p:regular r:id="rId79"/>
      <p:bold r:id="rId80"/>
      <p:italic r:id="rId81"/>
      <p:boldItalic r:id="rId82"/>
    </p:embeddedFont>
    <p:embeddedFont>
      <p:font typeface="굴림" panose="020B0600000101010101" pitchFamily="34" charset="-127"/>
      <p:regular r:id="rId83"/>
    </p:embeddedFont>
    <p:embeddedFont>
      <p:font typeface="Segoe UI Light" panose="020B0502040204020203" pitchFamily="34" charset="0"/>
      <p:regular r:id="rId84"/>
      <p:italic r:id="rId85"/>
    </p:embeddedFont>
    <p:embeddedFont>
      <p:font typeface="Segoe UI" panose="020B0502040204020203" pitchFamily="34" charset="0"/>
      <p:regular r:id="rId86"/>
      <p:bold r:id="rId87"/>
      <p:italic r:id="rId88"/>
      <p:boldItalic r:id="rId89"/>
    </p:embeddedFont>
    <p:embeddedFont>
      <p:font typeface="Segoe UI Semilight" panose="020B0402040204020203" pitchFamily="34" charset="0"/>
      <p:regular r:id="rId90"/>
      <p:italic r:id="rId91"/>
    </p:embeddedFont>
    <p:embeddedFont>
      <p:font typeface="Calibri" panose="020F0502020204030204" pitchFamily="34" charset="0"/>
      <p:regular r:id="rId92"/>
      <p:bold r:id="rId93"/>
      <p:italic r:id="rId94"/>
      <p:boldItalic r:id="rId95"/>
    </p:embeddedFont>
    <p:embeddedFont>
      <p:font typeface="Verdana" panose="020B0604030504040204" pitchFamily="34" charset="0"/>
      <p:regular r:id="rId96"/>
      <p:bold r:id="rId97"/>
      <p:italic r:id="rId98"/>
      <p:boldItalic r:id="rId99"/>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150" autoAdjust="0"/>
    <p:restoredTop sz="96733" autoAdjust="0"/>
  </p:normalViewPr>
  <p:slideViewPr>
    <p:cSldViewPr snapToGrid="0">
      <p:cViewPr varScale="1">
        <p:scale>
          <a:sx n="114" d="100"/>
          <a:sy n="114" d="100"/>
        </p:scale>
        <p:origin x="2304" y="102"/>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1.fntdata"/><Relationship Id="rId87" Type="http://schemas.openxmlformats.org/officeDocument/2006/relationships/font" Target="fonts/font9.fntdata"/><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104"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AA0E7E-73F7-4558-A939-701C54F2A628}" type="doc">
      <dgm:prSet loTypeId="urn:microsoft.com/office/officeart/2005/8/layout/process2" loCatId="process" qsTypeId="urn:microsoft.com/office/officeart/2005/8/quickstyle/simple1" qsCatId="simple" csTypeId="urn:microsoft.com/office/officeart/2005/8/colors/accent1_2" csCatId="accent1" phldr="1"/>
      <dgm:spPr/>
    </dgm:pt>
    <dgm:pt modelId="{94E61B0E-83A3-4C6A-8BAD-BBBBF6B37694}">
      <dgm:prSet phldrT="[Text]"/>
      <dgm:spPr>
        <a:xfrm>
          <a:off x="691623" y="33408"/>
          <a:ext cx="1991462" cy="800588"/>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Segoe UI Light" panose="020B0502040204020203" pitchFamily="34" charset="0"/>
              <a:ea typeface="+mn-ea"/>
              <a:cs typeface="Segoe UI Light" panose="020B0502040204020203" pitchFamily="34" charset="0"/>
            </a:rPr>
            <a:t>Provision/ Manage Infrastructure</a:t>
          </a:r>
        </a:p>
      </dgm:t>
    </dgm:pt>
    <dgm:pt modelId="{C53A7A4A-A470-4512-8F4D-B230150EE0F7}" type="parTrans" cxnId="{6743295C-A98C-4088-8F55-9958710BBD56}">
      <dgm:prSet/>
      <dgm:spPr/>
      <dgm:t>
        <a:bodyPr/>
        <a:lstStyle/>
        <a:p>
          <a:endParaRPr lang="en-US">
            <a:latin typeface="Segoe UI Light" panose="020B0502040204020203" pitchFamily="34" charset="0"/>
            <a:cs typeface="Segoe UI Light" panose="020B0502040204020203" pitchFamily="34" charset="0"/>
          </a:endParaRPr>
        </a:p>
      </dgm:t>
    </dgm:pt>
    <dgm:pt modelId="{59F61B6D-01C3-45F4-AB17-8C448D739B74}" type="sibTrans" cxnId="{6743295C-A98C-4088-8F55-9958710BBD56}">
      <dgm:prSet/>
      <dgm:spPr>
        <a:xfrm rot="5477686">
          <a:off x="1536543" y="837306"/>
          <a:ext cx="275234" cy="360264"/>
        </a:xfrm>
        <a:prstGeom prst="rightArrow">
          <a:avLst>
            <a:gd name="adj1" fmla="val 60000"/>
            <a:gd name="adj2" fmla="val 50000"/>
          </a:avLst>
        </a:prstGeom>
        <a:solidFill>
          <a:srgbClr val="4472C4">
            <a:tint val="60000"/>
            <a:hueOff val="0"/>
            <a:satOff val="0"/>
            <a:lumOff val="0"/>
            <a:alphaOff val="0"/>
          </a:srgbClr>
        </a:solidFill>
        <a:ln>
          <a:noFill/>
        </a:ln>
        <a:effectLst/>
      </dgm:spPr>
      <dgm:t>
        <a:bodyPr/>
        <a:lstStyle/>
        <a:p>
          <a:pPr>
            <a:buNone/>
          </a:pPr>
          <a:endParaRPr lang="en-US" dirty="0">
            <a:solidFill>
              <a:sysClr val="window" lastClr="FFFFFF"/>
            </a:solidFill>
            <a:latin typeface="Segoe UI Light" panose="020B0502040204020203" pitchFamily="34" charset="0"/>
            <a:ea typeface="+mn-ea"/>
            <a:cs typeface="Segoe UI Light" panose="020B0502040204020203" pitchFamily="34" charset="0"/>
          </a:endParaRPr>
        </a:p>
      </dgm:t>
    </dgm:pt>
    <dgm:pt modelId="{2ADFB6E8-0874-492C-8C4E-C78870E5DF1B}">
      <dgm:prSet phldrT="[Text]"/>
      <dgm:spPr>
        <a:xfrm>
          <a:off x="665236" y="1200882"/>
          <a:ext cx="1991462" cy="800588"/>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Segoe UI Light" panose="020B0502040204020203" pitchFamily="34" charset="0"/>
              <a:ea typeface="+mn-ea"/>
              <a:cs typeface="Segoe UI Light" panose="020B0502040204020203" pitchFamily="34" charset="0"/>
            </a:rPr>
            <a:t>Bootstrap Agents</a:t>
          </a:r>
        </a:p>
      </dgm:t>
    </dgm:pt>
    <dgm:pt modelId="{8C873CD9-1C09-49F5-AD2E-00810A01D3B0}" type="parTrans" cxnId="{E0072EDB-01D4-4456-9B1B-DE5ADE6ADF0E}">
      <dgm:prSet/>
      <dgm:spPr/>
      <dgm:t>
        <a:bodyPr/>
        <a:lstStyle/>
        <a:p>
          <a:endParaRPr lang="en-US">
            <a:latin typeface="Segoe UI Light" panose="020B0502040204020203" pitchFamily="34" charset="0"/>
            <a:cs typeface="Segoe UI Light" panose="020B0502040204020203" pitchFamily="34" charset="0"/>
          </a:endParaRPr>
        </a:p>
      </dgm:t>
    </dgm:pt>
    <dgm:pt modelId="{BD9B1279-121A-44BD-98AF-794A6B85094A}" type="sibTrans" cxnId="{E0072EDB-01D4-4456-9B1B-DE5ADE6ADF0E}">
      <dgm:prSet/>
      <dgm:spPr>
        <a:xfrm rot="5400000">
          <a:off x="1510857" y="2021484"/>
          <a:ext cx="300220" cy="360264"/>
        </a:xfrm>
        <a:prstGeom prst="rightArrow">
          <a:avLst>
            <a:gd name="adj1" fmla="val 60000"/>
            <a:gd name="adj2" fmla="val 50000"/>
          </a:avLst>
        </a:prstGeom>
        <a:solidFill>
          <a:srgbClr val="4472C4">
            <a:tint val="60000"/>
            <a:hueOff val="0"/>
            <a:satOff val="0"/>
            <a:lumOff val="0"/>
            <a:alphaOff val="0"/>
          </a:srgbClr>
        </a:solidFill>
        <a:ln>
          <a:noFill/>
        </a:ln>
        <a:effectLst/>
      </dgm:spPr>
      <dgm:t>
        <a:bodyPr/>
        <a:lstStyle/>
        <a:p>
          <a:pPr>
            <a:buNone/>
          </a:pPr>
          <a:endParaRPr lang="en-US" dirty="0">
            <a:solidFill>
              <a:sysClr val="window" lastClr="FFFFFF"/>
            </a:solidFill>
            <a:latin typeface="Segoe UI Light" panose="020B0502040204020203" pitchFamily="34" charset="0"/>
            <a:ea typeface="+mn-ea"/>
            <a:cs typeface="Segoe UI Light" panose="020B0502040204020203" pitchFamily="34" charset="0"/>
          </a:endParaRPr>
        </a:p>
      </dgm:t>
    </dgm:pt>
    <dgm:pt modelId="{C16531E6-6BB9-4442-A5E4-18E0C3F405A4}">
      <dgm:prSet phldrT="[Text]"/>
      <dgm:spPr>
        <a:xfrm>
          <a:off x="665236" y="2401764"/>
          <a:ext cx="1991462" cy="800588"/>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Segoe UI Light" panose="020B0502040204020203" pitchFamily="34" charset="0"/>
              <a:ea typeface="+mn-ea"/>
              <a:cs typeface="Segoe UI Light" panose="020B0502040204020203" pitchFamily="34" charset="0"/>
            </a:rPr>
            <a:t>Customize VM</a:t>
          </a:r>
        </a:p>
      </dgm:t>
    </dgm:pt>
    <dgm:pt modelId="{76948E6A-8FD1-4826-99E3-4667ACD7438D}" type="parTrans" cxnId="{A6B0164A-59C5-4181-9816-F364ED0116E2}">
      <dgm:prSet/>
      <dgm:spPr/>
      <dgm:t>
        <a:bodyPr/>
        <a:lstStyle/>
        <a:p>
          <a:endParaRPr lang="en-US">
            <a:latin typeface="Segoe UI Light" panose="020B0502040204020203" pitchFamily="34" charset="0"/>
            <a:cs typeface="Segoe UI Light" panose="020B0502040204020203" pitchFamily="34" charset="0"/>
          </a:endParaRPr>
        </a:p>
      </dgm:t>
    </dgm:pt>
    <dgm:pt modelId="{0373D5C5-041A-462B-8693-4ABA207EDF84}" type="sibTrans" cxnId="{A6B0164A-59C5-4181-9816-F364ED0116E2}">
      <dgm:prSet/>
      <dgm:spPr/>
      <dgm:t>
        <a:bodyPr/>
        <a:lstStyle/>
        <a:p>
          <a:endParaRPr lang="en-US">
            <a:latin typeface="Segoe UI Light" panose="020B0502040204020203" pitchFamily="34" charset="0"/>
            <a:cs typeface="Segoe UI Light" panose="020B0502040204020203" pitchFamily="34" charset="0"/>
          </a:endParaRPr>
        </a:p>
      </dgm:t>
    </dgm:pt>
    <dgm:pt modelId="{A629FE8A-1142-49D1-8E1B-138FCD11FB46}" type="pres">
      <dgm:prSet presAssocID="{F6AA0E7E-73F7-4558-A939-701C54F2A628}" presName="linearFlow" presStyleCnt="0">
        <dgm:presLayoutVars>
          <dgm:resizeHandles val="exact"/>
        </dgm:presLayoutVars>
      </dgm:prSet>
      <dgm:spPr/>
    </dgm:pt>
    <dgm:pt modelId="{7C6DFD05-E91D-4D27-A24D-20AFAA0FDB03}" type="pres">
      <dgm:prSet presAssocID="{94E61B0E-83A3-4C6A-8BAD-BBBBF6B37694}" presName="node" presStyleLbl="node1" presStyleIdx="0" presStyleCnt="3" custLinFactNeighborX="1325" custLinFactNeighborY="8346">
        <dgm:presLayoutVars>
          <dgm:bulletEnabled val="1"/>
        </dgm:presLayoutVars>
      </dgm:prSet>
      <dgm:spPr/>
    </dgm:pt>
    <dgm:pt modelId="{81CA2B98-6F36-42BC-9AA5-4469E4ECBCB7}" type="pres">
      <dgm:prSet presAssocID="{59F61B6D-01C3-45F4-AB17-8C448D739B74}" presName="sibTrans" presStyleLbl="sibTrans2D1" presStyleIdx="0" presStyleCnt="2"/>
      <dgm:spPr/>
    </dgm:pt>
    <dgm:pt modelId="{97339C91-2265-47E9-9164-0F763A6C628E}" type="pres">
      <dgm:prSet presAssocID="{59F61B6D-01C3-45F4-AB17-8C448D739B74}" presName="connectorText" presStyleLbl="sibTrans2D1" presStyleIdx="0" presStyleCnt="2"/>
      <dgm:spPr/>
    </dgm:pt>
    <dgm:pt modelId="{203DF53F-0B26-4305-ADC2-F438117E67EA}" type="pres">
      <dgm:prSet presAssocID="{2ADFB6E8-0874-492C-8C4E-C78870E5DF1B}" presName="node" presStyleLbl="node1" presStyleIdx="1" presStyleCnt="3">
        <dgm:presLayoutVars>
          <dgm:bulletEnabled val="1"/>
        </dgm:presLayoutVars>
      </dgm:prSet>
      <dgm:spPr/>
    </dgm:pt>
    <dgm:pt modelId="{33072993-0F76-401C-9273-CF93EA6DD91F}" type="pres">
      <dgm:prSet presAssocID="{BD9B1279-121A-44BD-98AF-794A6B85094A}" presName="sibTrans" presStyleLbl="sibTrans2D1" presStyleIdx="1" presStyleCnt="2"/>
      <dgm:spPr/>
    </dgm:pt>
    <dgm:pt modelId="{05BAC934-61F0-459A-AA6F-3F8093C411F8}" type="pres">
      <dgm:prSet presAssocID="{BD9B1279-121A-44BD-98AF-794A6B85094A}" presName="connectorText" presStyleLbl="sibTrans2D1" presStyleIdx="1" presStyleCnt="2"/>
      <dgm:spPr/>
    </dgm:pt>
    <dgm:pt modelId="{399D42CD-1D17-4505-8DB0-D86731FB4D32}" type="pres">
      <dgm:prSet presAssocID="{C16531E6-6BB9-4442-A5E4-18E0C3F405A4}" presName="node" presStyleLbl="node1" presStyleIdx="2" presStyleCnt="3">
        <dgm:presLayoutVars>
          <dgm:bulletEnabled val="1"/>
        </dgm:presLayoutVars>
      </dgm:prSet>
      <dgm:spPr/>
    </dgm:pt>
  </dgm:ptLst>
  <dgm:cxnLst>
    <dgm:cxn modelId="{45FBA801-1BE3-4C9A-BC79-E861AA0A0EDB}" type="presOf" srcId="{59F61B6D-01C3-45F4-AB17-8C448D739B74}" destId="{81CA2B98-6F36-42BC-9AA5-4469E4ECBCB7}" srcOrd="0" destOrd="0" presId="urn:microsoft.com/office/officeart/2005/8/layout/process2"/>
    <dgm:cxn modelId="{5E02C00B-E109-4F04-B199-D32AE0652AEE}" type="presOf" srcId="{C16531E6-6BB9-4442-A5E4-18E0C3F405A4}" destId="{399D42CD-1D17-4505-8DB0-D86731FB4D32}" srcOrd="0" destOrd="0" presId="urn:microsoft.com/office/officeart/2005/8/layout/process2"/>
    <dgm:cxn modelId="{794FE02B-0C27-4966-B7C5-42D89F12BC59}" type="presOf" srcId="{94E61B0E-83A3-4C6A-8BAD-BBBBF6B37694}" destId="{7C6DFD05-E91D-4D27-A24D-20AFAA0FDB03}" srcOrd="0" destOrd="0" presId="urn:microsoft.com/office/officeart/2005/8/layout/process2"/>
    <dgm:cxn modelId="{AA59D937-61FF-443A-8B50-BE8861571DBA}" type="presOf" srcId="{BD9B1279-121A-44BD-98AF-794A6B85094A}" destId="{05BAC934-61F0-459A-AA6F-3F8093C411F8}" srcOrd="1" destOrd="0" presId="urn:microsoft.com/office/officeart/2005/8/layout/process2"/>
    <dgm:cxn modelId="{6743295C-A98C-4088-8F55-9958710BBD56}" srcId="{F6AA0E7E-73F7-4558-A939-701C54F2A628}" destId="{94E61B0E-83A3-4C6A-8BAD-BBBBF6B37694}" srcOrd="0" destOrd="0" parTransId="{C53A7A4A-A470-4512-8F4D-B230150EE0F7}" sibTransId="{59F61B6D-01C3-45F4-AB17-8C448D739B74}"/>
    <dgm:cxn modelId="{4997DC41-FCF2-47B5-825C-06CD2352CC8B}" type="presOf" srcId="{2ADFB6E8-0874-492C-8C4E-C78870E5DF1B}" destId="{203DF53F-0B26-4305-ADC2-F438117E67EA}" srcOrd="0" destOrd="0" presId="urn:microsoft.com/office/officeart/2005/8/layout/process2"/>
    <dgm:cxn modelId="{A6B0164A-59C5-4181-9816-F364ED0116E2}" srcId="{F6AA0E7E-73F7-4558-A939-701C54F2A628}" destId="{C16531E6-6BB9-4442-A5E4-18E0C3F405A4}" srcOrd="2" destOrd="0" parTransId="{76948E6A-8FD1-4826-99E3-4667ACD7438D}" sibTransId="{0373D5C5-041A-462B-8693-4ABA207EDF84}"/>
    <dgm:cxn modelId="{37965674-70EE-4CCB-995C-35DCA002912F}" type="presOf" srcId="{BD9B1279-121A-44BD-98AF-794A6B85094A}" destId="{33072993-0F76-401C-9273-CF93EA6DD91F}" srcOrd="0" destOrd="0" presId="urn:microsoft.com/office/officeart/2005/8/layout/process2"/>
    <dgm:cxn modelId="{8FF3D781-CD63-485C-9D08-5987A33B64CD}" type="presOf" srcId="{59F61B6D-01C3-45F4-AB17-8C448D739B74}" destId="{97339C91-2265-47E9-9164-0F763A6C628E}" srcOrd="1" destOrd="0" presId="urn:microsoft.com/office/officeart/2005/8/layout/process2"/>
    <dgm:cxn modelId="{E0E35AD6-26AC-40ED-BDB7-8AFF478CC62B}" type="presOf" srcId="{F6AA0E7E-73F7-4558-A939-701C54F2A628}" destId="{A629FE8A-1142-49D1-8E1B-138FCD11FB46}" srcOrd="0" destOrd="0" presId="urn:microsoft.com/office/officeart/2005/8/layout/process2"/>
    <dgm:cxn modelId="{E0072EDB-01D4-4456-9B1B-DE5ADE6ADF0E}" srcId="{F6AA0E7E-73F7-4558-A939-701C54F2A628}" destId="{2ADFB6E8-0874-492C-8C4E-C78870E5DF1B}" srcOrd="1" destOrd="0" parTransId="{8C873CD9-1C09-49F5-AD2E-00810A01D3B0}" sibTransId="{BD9B1279-121A-44BD-98AF-794A6B85094A}"/>
    <dgm:cxn modelId="{031C18F5-E1B2-49DE-811E-B4745EDAFA30}" type="presParOf" srcId="{A629FE8A-1142-49D1-8E1B-138FCD11FB46}" destId="{7C6DFD05-E91D-4D27-A24D-20AFAA0FDB03}" srcOrd="0" destOrd="0" presId="urn:microsoft.com/office/officeart/2005/8/layout/process2"/>
    <dgm:cxn modelId="{CEAF892D-6E21-4F67-AE7B-585B80203F42}" type="presParOf" srcId="{A629FE8A-1142-49D1-8E1B-138FCD11FB46}" destId="{81CA2B98-6F36-42BC-9AA5-4469E4ECBCB7}" srcOrd="1" destOrd="0" presId="urn:microsoft.com/office/officeart/2005/8/layout/process2"/>
    <dgm:cxn modelId="{47C1FC9F-CBD4-4DB6-90BD-3500E1A7E824}" type="presParOf" srcId="{81CA2B98-6F36-42BC-9AA5-4469E4ECBCB7}" destId="{97339C91-2265-47E9-9164-0F763A6C628E}" srcOrd="0" destOrd="0" presId="urn:microsoft.com/office/officeart/2005/8/layout/process2"/>
    <dgm:cxn modelId="{DBC04C89-067D-47B8-9EE5-81167D0F5CCD}" type="presParOf" srcId="{A629FE8A-1142-49D1-8E1B-138FCD11FB46}" destId="{203DF53F-0B26-4305-ADC2-F438117E67EA}" srcOrd="2" destOrd="0" presId="urn:microsoft.com/office/officeart/2005/8/layout/process2"/>
    <dgm:cxn modelId="{041B5F9C-FF7C-4322-BAD0-696B1F99B966}" type="presParOf" srcId="{A629FE8A-1142-49D1-8E1B-138FCD11FB46}" destId="{33072993-0F76-401C-9273-CF93EA6DD91F}" srcOrd="3" destOrd="0" presId="urn:microsoft.com/office/officeart/2005/8/layout/process2"/>
    <dgm:cxn modelId="{D540B8C8-A643-48C4-97FF-E78983788338}" type="presParOf" srcId="{33072993-0F76-401C-9273-CF93EA6DD91F}" destId="{05BAC934-61F0-459A-AA6F-3F8093C411F8}" srcOrd="0" destOrd="0" presId="urn:microsoft.com/office/officeart/2005/8/layout/process2"/>
    <dgm:cxn modelId="{DFDA0DB5-21A9-4AE8-BEAE-B3C314853E10}" type="presParOf" srcId="{A629FE8A-1142-49D1-8E1B-138FCD11FB46}" destId="{399D42CD-1D17-4505-8DB0-D86731FB4D32}"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DFD05-E91D-4D27-A24D-20AFAA0FDB03}">
      <dsp:nvSpPr>
        <dsp:cNvPr id="0" name=""/>
        <dsp:cNvSpPr/>
      </dsp:nvSpPr>
      <dsp:spPr>
        <a:xfrm>
          <a:off x="691623" y="33408"/>
          <a:ext cx="1991462" cy="800588"/>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 lastClr="FFFFFF"/>
              </a:solidFill>
              <a:latin typeface="Segoe UI Light" panose="020B0502040204020203" pitchFamily="34" charset="0"/>
              <a:ea typeface="+mn-ea"/>
              <a:cs typeface="Segoe UI Light" panose="020B0502040204020203" pitchFamily="34" charset="0"/>
            </a:rPr>
            <a:t>Provision/ Manage Infrastructure</a:t>
          </a:r>
        </a:p>
      </dsp:txBody>
      <dsp:txXfrm>
        <a:off x="715071" y="56856"/>
        <a:ext cx="1944566" cy="753692"/>
      </dsp:txXfrm>
    </dsp:sp>
    <dsp:sp modelId="{81CA2B98-6F36-42BC-9AA5-4469E4ECBCB7}">
      <dsp:nvSpPr>
        <dsp:cNvPr id="0" name=""/>
        <dsp:cNvSpPr/>
      </dsp:nvSpPr>
      <dsp:spPr>
        <a:xfrm rot="5477686">
          <a:off x="1536543" y="837306"/>
          <a:ext cx="275234" cy="360264"/>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solidFill>
              <a:sysClr val="window" lastClr="FFFFFF"/>
            </a:solidFill>
            <a:latin typeface="Segoe UI Light" panose="020B0502040204020203" pitchFamily="34" charset="0"/>
            <a:ea typeface="+mn-ea"/>
            <a:cs typeface="Segoe UI Light" panose="020B0502040204020203" pitchFamily="34" charset="0"/>
          </a:endParaRPr>
        </a:p>
      </dsp:txBody>
      <dsp:txXfrm rot="-5400000">
        <a:off x="1567014" y="879832"/>
        <a:ext cx="216158" cy="192664"/>
      </dsp:txXfrm>
    </dsp:sp>
    <dsp:sp modelId="{203DF53F-0B26-4305-ADC2-F438117E67EA}">
      <dsp:nvSpPr>
        <dsp:cNvPr id="0" name=""/>
        <dsp:cNvSpPr/>
      </dsp:nvSpPr>
      <dsp:spPr>
        <a:xfrm>
          <a:off x="665236" y="1200882"/>
          <a:ext cx="1991462" cy="800588"/>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 lastClr="FFFFFF"/>
              </a:solidFill>
              <a:latin typeface="Segoe UI Light" panose="020B0502040204020203" pitchFamily="34" charset="0"/>
              <a:ea typeface="+mn-ea"/>
              <a:cs typeface="Segoe UI Light" panose="020B0502040204020203" pitchFamily="34" charset="0"/>
            </a:rPr>
            <a:t>Bootstrap Agents</a:t>
          </a:r>
        </a:p>
      </dsp:txBody>
      <dsp:txXfrm>
        <a:off x="688684" y="1224330"/>
        <a:ext cx="1944566" cy="753692"/>
      </dsp:txXfrm>
    </dsp:sp>
    <dsp:sp modelId="{33072993-0F76-401C-9273-CF93EA6DD91F}">
      <dsp:nvSpPr>
        <dsp:cNvPr id="0" name=""/>
        <dsp:cNvSpPr/>
      </dsp:nvSpPr>
      <dsp:spPr>
        <a:xfrm rot="5400000">
          <a:off x="1510857" y="2021484"/>
          <a:ext cx="300220" cy="360264"/>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solidFill>
              <a:sysClr val="window" lastClr="FFFFFF"/>
            </a:solidFill>
            <a:latin typeface="Segoe UI Light" panose="020B0502040204020203" pitchFamily="34" charset="0"/>
            <a:ea typeface="+mn-ea"/>
            <a:cs typeface="Segoe UI Light" panose="020B0502040204020203" pitchFamily="34" charset="0"/>
          </a:endParaRPr>
        </a:p>
      </dsp:txBody>
      <dsp:txXfrm rot="-5400000">
        <a:off x="1552888" y="2051506"/>
        <a:ext cx="216158" cy="210154"/>
      </dsp:txXfrm>
    </dsp:sp>
    <dsp:sp modelId="{399D42CD-1D17-4505-8DB0-D86731FB4D32}">
      <dsp:nvSpPr>
        <dsp:cNvPr id="0" name=""/>
        <dsp:cNvSpPr/>
      </dsp:nvSpPr>
      <dsp:spPr>
        <a:xfrm>
          <a:off x="665236" y="2401764"/>
          <a:ext cx="1991462" cy="800588"/>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 lastClr="FFFFFF"/>
              </a:solidFill>
              <a:latin typeface="Segoe UI Light" panose="020B0502040204020203" pitchFamily="34" charset="0"/>
              <a:ea typeface="+mn-ea"/>
              <a:cs typeface="Segoe UI Light" panose="020B0502040204020203" pitchFamily="34" charset="0"/>
            </a:rPr>
            <a:t>Customize VM</a:t>
          </a:r>
        </a:p>
      </dsp:txBody>
      <dsp:txXfrm>
        <a:off x="688684" y="2425212"/>
        <a:ext cx="1944566" cy="7536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D6338-E8A8-4018-B92E-18CAA67B8AE7}" type="datetimeFigureOut">
              <a:rPr lang="en-US" smtClean="0"/>
              <a:t>1/16/2018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BAA5DD-E30D-4D08-9F31-9866B04DF950}" type="slidenum">
              <a:rPr lang="en-US" smtClean="0"/>
              <a:t>‹#›</a:t>
            </a:fld>
            <a:endParaRPr lang="en-US" dirty="0"/>
          </a:p>
        </p:txBody>
      </p:sp>
    </p:spTree>
    <p:extLst>
      <p:ext uri="{BB962C8B-B14F-4D97-AF65-F5344CB8AC3E}">
        <p14:creationId xmlns:p14="http://schemas.microsoft.com/office/powerpoint/2010/main" val="2427970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 </a:t>
            </a:r>
            <a:r>
              <a:rPr lang="en-US" sz="1000" b="1" dirty="0">
                <a:effectLst/>
                <a:latin typeface="Arial" panose="020B0604020202020204" pitchFamily="34" charset="0"/>
                <a:ea typeface="Calibri" panose="020F0502020204030204" pitchFamily="34" charset="0"/>
                <a:cs typeface="Times New Roman" panose="02020603050405020304" pitchFamily="18" charset="0"/>
              </a:rPr>
              <a:t>90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Case Study:</a:t>
            </a:r>
            <a:r>
              <a:rPr lang="en-US" sz="1000" b="1" dirty="0">
                <a:effectLst/>
                <a:latin typeface="Arial" panose="020B0604020202020204" pitchFamily="34" charset="0"/>
                <a:ea typeface="Calibri" panose="020F0502020204030204" pitchFamily="34" charset="0"/>
                <a:cs typeface="Times New Roman" panose="02020603050405020304" pitchFamily="18" charset="0"/>
              </a:rPr>
              <a:t> 60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 </a:t>
            </a:r>
            <a:r>
              <a:rPr lang="en-US" sz="1000" b="1" dirty="0">
                <a:effectLst/>
                <a:latin typeface="Arial" panose="020B0604020202020204" pitchFamily="34" charset="0"/>
                <a:ea typeface="Calibri" panose="020F0502020204030204" pitchFamily="34" charset="0"/>
                <a:cs typeface="Times New Roman" panose="02020603050405020304" pitchFamily="18" charset="0"/>
              </a:rPr>
              <a:t>90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After completing this module, students will be able to:</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Compare and contrast monitoring services for applications, the Azure platform, and networking.</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Design an alert scheme for a solution hosted in Azure.</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Select the appropriate backup option for infrastructure and data hosted in Azure.</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Automate the deployment of future resources for backup recovery or scaling purposes.</a:t>
            </a: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Required materials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20535A_12.pptx</a:t>
            </a:r>
            <a:r>
              <a:rPr lang="en-US" sz="1000" dirty="0">
                <a:effectLst/>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Read all of this module’s materials.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and the concepts that each covers, so that you can provide meaningful hints to students who might have issues. Furthermore, it will help guide your lecture to ensure that you discuss the concepts that the lab covers.</a:t>
            </a:r>
          </a:p>
          <a:p>
            <a:pPr>
              <a:lnSpc>
                <a:spcPct val="107000"/>
              </a:lnSpc>
              <a:spcAft>
                <a:spcPts val="800"/>
              </a:spcAft>
            </a:pP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Azure portal is continually being improved, and the user interface might have updated since this module was written. Therefore, before teaching this module, familiarize yourself with the latest version of the Azure portal.</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EBAA5DD-E30D-4D08-9F31-9866B04DF950}" type="slidenum">
              <a:rPr lang="en-US" b="0" smtClean="0"/>
              <a:t>1</a:t>
            </a:fld>
            <a:endParaRPr lang="en-US" b="0" dirty="0"/>
          </a:p>
        </p:txBody>
      </p:sp>
      <p:sp>
        <p:nvSpPr>
          <p:cNvPr id="5" name="Rectangle 4">
            <a:extLst>
              <a:ext uri="{FF2B5EF4-FFF2-40B4-BE49-F238E27FC236}">
                <a16:creationId xmlns:a16="http://schemas.microsoft.com/office/drawing/2014/main" id="{47B07E33-BA8D-467D-8065-A957B8F0121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E817AC7-7E98-4925-A4F1-F68442E6D39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4096776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10</a:t>
            </a:fld>
            <a:endParaRPr lang="en-US" b="0" dirty="0"/>
          </a:p>
        </p:txBody>
      </p:sp>
      <p:sp>
        <p:nvSpPr>
          <p:cNvPr id="5" name="Rectangle 4">
            <a:extLst>
              <a:ext uri="{FF2B5EF4-FFF2-40B4-BE49-F238E27FC236}">
                <a16:creationId xmlns:a16="http://schemas.microsoft.com/office/drawing/2014/main" id="{BEF5CF28-59FF-4EE8-878E-5F4C96F6408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5B19F66-BCA6-4B31-A4E8-BA632959239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585525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11</a:t>
            </a:fld>
            <a:endParaRPr lang="en-US" b="0" dirty="0"/>
          </a:p>
        </p:txBody>
      </p:sp>
      <p:sp>
        <p:nvSpPr>
          <p:cNvPr id="5" name="Rectangle 4">
            <a:extLst>
              <a:ext uri="{FF2B5EF4-FFF2-40B4-BE49-F238E27FC236}">
                <a16:creationId xmlns:a16="http://schemas.microsoft.com/office/drawing/2014/main" id="{FC52FCAE-F0DD-4845-AEE5-F6DFEFC11C9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1F95073-15F5-400F-9479-91EF1F873E1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21065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12</a:t>
            </a:fld>
            <a:endParaRPr lang="en-US" b="0" dirty="0"/>
          </a:p>
        </p:txBody>
      </p:sp>
      <p:sp>
        <p:nvSpPr>
          <p:cNvPr id="5" name="Rectangle 4">
            <a:extLst>
              <a:ext uri="{FF2B5EF4-FFF2-40B4-BE49-F238E27FC236}">
                <a16:creationId xmlns:a16="http://schemas.microsoft.com/office/drawing/2014/main" id="{EBF0EE90-EBAE-485A-80C2-E82E1D8C2A2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A2EF80B-65C5-4FB1-9F68-FCD9680C329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4108898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13</a:t>
            </a:fld>
            <a:endParaRPr lang="en-US" b="0" dirty="0"/>
          </a:p>
        </p:txBody>
      </p:sp>
      <p:sp>
        <p:nvSpPr>
          <p:cNvPr id="5" name="Rectangle 4">
            <a:extLst>
              <a:ext uri="{FF2B5EF4-FFF2-40B4-BE49-F238E27FC236}">
                <a16:creationId xmlns:a16="http://schemas.microsoft.com/office/drawing/2014/main" id="{E1E1757B-523E-41C4-97EB-D94E39D7A94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EFDDE18-DEAD-45A0-8CD7-24547715D94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991257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14</a:t>
            </a:fld>
            <a:endParaRPr lang="en-US" b="0" dirty="0"/>
          </a:p>
        </p:txBody>
      </p:sp>
      <p:sp>
        <p:nvSpPr>
          <p:cNvPr id="5" name="Rectangle 4">
            <a:extLst>
              <a:ext uri="{FF2B5EF4-FFF2-40B4-BE49-F238E27FC236}">
                <a16:creationId xmlns:a16="http://schemas.microsoft.com/office/drawing/2014/main" id="{E34AF5A4-CEF0-4541-9341-C33BE64D257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46210CA-1E18-40DD-BFA5-4B1EFA750A4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488373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15</a:t>
            </a:fld>
            <a:endParaRPr lang="en-US" b="0" dirty="0"/>
          </a:p>
        </p:txBody>
      </p:sp>
      <p:sp>
        <p:nvSpPr>
          <p:cNvPr id="5" name="Rectangle 4">
            <a:extLst>
              <a:ext uri="{FF2B5EF4-FFF2-40B4-BE49-F238E27FC236}">
                <a16:creationId xmlns:a16="http://schemas.microsoft.com/office/drawing/2014/main" id="{2070AA13-6C97-481F-9929-F925405E77B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F054C5E-33E2-4BAB-8AFE-934CD5EC931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605043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16</a:t>
            </a:fld>
            <a:endParaRPr lang="en-US" b="0" dirty="0"/>
          </a:p>
        </p:txBody>
      </p:sp>
      <p:sp>
        <p:nvSpPr>
          <p:cNvPr id="5" name="Rectangle 4">
            <a:extLst>
              <a:ext uri="{FF2B5EF4-FFF2-40B4-BE49-F238E27FC236}">
                <a16:creationId xmlns:a16="http://schemas.microsoft.com/office/drawing/2014/main" id="{86E8DE44-7849-4A10-A8F8-9033A9C249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F9C573F-3AF6-4F7D-933C-1EF50E89200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29569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17</a:t>
            </a:fld>
            <a:endParaRPr lang="en-US" b="0" dirty="0"/>
          </a:p>
        </p:txBody>
      </p:sp>
      <p:sp>
        <p:nvSpPr>
          <p:cNvPr id="5" name="Rectangle 4">
            <a:extLst>
              <a:ext uri="{FF2B5EF4-FFF2-40B4-BE49-F238E27FC236}">
                <a16:creationId xmlns:a16="http://schemas.microsoft.com/office/drawing/2014/main" id="{BD1B0BC2-F528-4B01-A64D-D4543C2ABC0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9863701-9DAF-449E-9B1F-250AC1BA437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494622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18</a:t>
            </a:fld>
            <a:endParaRPr lang="en-US" b="0" dirty="0"/>
          </a:p>
        </p:txBody>
      </p:sp>
      <p:sp>
        <p:nvSpPr>
          <p:cNvPr id="5" name="Rectangle 4">
            <a:extLst>
              <a:ext uri="{FF2B5EF4-FFF2-40B4-BE49-F238E27FC236}">
                <a16:creationId xmlns:a16="http://schemas.microsoft.com/office/drawing/2014/main" id="{02A651D4-BB8B-4260-8114-DD74E89C36B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0AACD91-C525-4443-8434-F432BBF563B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545669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Examples of reports created by Application Insights in the portal.</a:t>
            </a:r>
          </a:p>
        </p:txBody>
      </p:sp>
      <p:sp>
        <p:nvSpPr>
          <p:cNvPr id="4" name="Slide Number Placeholder 3"/>
          <p:cNvSpPr>
            <a:spLocks noGrp="1"/>
          </p:cNvSpPr>
          <p:nvPr>
            <p:ph type="sldNum" sz="quarter" idx="10"/>
          </p:nvPr>
        </p:nvSpPr>
        <p:spPr/>
        <p:txBody>
          <a:bodyPr/>
          <a:lstStyle/>
          <a:p>
            <a:fld id="{1EBAA5DD-E30D-4D08-9F31-9866B04DF950}" type="slidenum">
              <a:rPr lang="en-US" b="0" smtClean="0"/>
              <a:t>19</a:t>
            </a:fld>
            <a:endParaRPr lang="en-US" b="0" dirty="0"/>
          </a:p>
        </p:txBody>
      </p:sp>
      <p:sp>
        <p:nvSpPr>
          <p:cNvPr id="5" name="Rectangle 4">
            <a:extLst>
              <a:ext uri="{FF2B5EF4-FFF2-40B4-BE49-F238E27FC236}">
                <a16:creationId xmlns:a16="http://schemas.microsoft.com/office/drawing/2014/main" id="{DC782491-0D84-4041-9E7D-6F126461125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B1775C0-AD6F-4A4A-878D-0CDD4748C51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47328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2</a:t>
            </a:fld>
            <a:endParaRPr lang="en-US" b="0" dirty="0"/>
          </a:p>
        </p:txBody>
      </p:sp>
      <p:sp>
        <p:nvSpPr>
          <p:cNvPr id="5" name="Rectangle 4">
            <a:extLst>
              <a:ext uri="{FF2B5EF4-FFF2-40B4-BE49-F238E27FC236}">
                <a16:creationId xmlns:a16="http://schemas.microsoft.com/office/drawing/2014/main" id="{77235BD3-8DD6-4A9F-BDA4-B591D8E7C54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43718E8-84DB-4C76-9724-580BDD9F2DD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610654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20</a:t>
            </a:fld>
            <a:endParaRPr lang="en-US" b="0" dirty="0"/>
          </a:p>
        </p:txBody>
      </p:sp>
      <p:sp>
        <p:nvSpPr>
          <p:cNvPr id="5" name="Rectangle 4">
            <a:extLst>
              <a:ext uri="{FF2B5EF4-FFF2-40B4-BE49-F238E27FC236}">
                <a16:creationId xmlns:a16="http://schemas.microsoft.com/office/drawing/2014/main" id="{4D1C5149-C1D4-42F7-A764-36F91809986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C795926-2CB6-4808-8F13-AAB2C12CA41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325224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21</a:t>
            </a:fld>
            <a:endParaRPr lang="en-US" b="0" dirty="0"/>
          </a:p>
        </p:txBody>
      </p:sp>
      <p:sp>
        <p:nvSpPr>
          <p:cNvPr id="5" name="Rectangle 4">
            <a:extLst>
              <a:ext uri="{FF2B5EF4-FFF2-40B4-BE49-F238E27FC236}">
                <a16:creationId xmlns:a16="http://schemas.microsoft.com/office/drawing/2014/main" id="{7633E2AF-E6D5-48F6-8345-EA70B64D8F0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38F25DA-9F68-4C73-B66E-548D8EE6B58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9390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Power BI can be integrated with many of the services listed above.</a:t>
            </a:r>
          </a:p>
        </p:txBody>
      </p:sp>
      <p:sp>
        <p:nvSpPr>
          <p:cNvPr id="4" name="Slide Number Placeholder 3"/>
          <p:cNvSpPr>
            <a:spLocks noGrp="1"/>
          </p:cNvSpPr>
          <p:nvPr>
            <p:ph type="sldNum" sz="quarter" idx="10"/>
          </p:nvPr>
        </p:nvSpPr>
        <p:spPr/>
        <p:txBody>
          <a:bodyPr/>
          <a:lstStyle/>
          <a:p>
            <a:fld id="{1EBAA5DD-E30D-4D08-9F31-9866B04DF950}" type="slidenum">
              <a:rPr lang="en-US" b="0" smtClean="0"/>
              <a:t>22</a:t>
            </a:fld>
            <a:endParaRPr lang="en-US" b="0" dirty="0"/>
          </a:p>
        </p:txBody>
      </p:sp>
      <p:sp>
        <p:nvSpPr>
          <p:cNvPr id="5" name="Rectangle 4">
            <a:extLst>
              <a:ext uri="{FF2B5EF4-FFF2-40B4-BE49-F238E27FC236}">
                <a16:creationId xmlns:a16="http://schemas.microsoft.com/office/drawing/2014/main" id="{1822015C-05E6-4589-BE4F-0FCD4CC17D3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71566CD-930F-4B18-B40E-6C3A052744F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003406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23</a:t>
            </a:fld>
            <a:endParaRPr lang="en-US" b="0" dirty="0"/>
          </a:p>
        </p:txBody>
      </p:sp>
      <p:sp>
        <p:nvSpPr>
          <p:cNvPr id="5" name="Rectangle 4">
            <a:extLst>
              <a:ext uri="{FF2B5EF4-FFF2-40B4-BE49-F238E27FC236}">
                <a16:creationId xmlns:a16="http://schemas.microsoft.com/office/drawing/2014/main" id="{3504E6A7-DB45-4F33-86D2-9701758AA94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FBAF73B-2E6F-47EE-BF10-3AFA2F89A3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912237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24</a:t>
            </a:fld>
            <a:endParaRPr lang="en-US" b="0" dirty="0"/>
          </a:p>
        </p:txBody>
      </p:sp>
      <p:sp>
        <p:nvSpPr>
          <p:cNvPr id="5" name="Rectangle 4">
            <a:extLst>
              <a:ext uri="{FF2B5EF4-FFF2-40B4-BE49-F238E27FC236}">
                <a16:creationId xmlns:a16="http://schemas.microsoft.com/office/drawing/2014/main" id="{74C783AF-6413-484B-86C0-D9E7B7158AD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DDF5373-79E6-44BA-8053-1DB04938C3C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014416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25</a:t>
            </a:fld>
            <a:endParaRPr lang="en-US" b="0" dirty="0"/>
          </a:p>
        </p:txBody>
      </p:sp>
      <p:sp>
        <p:nvSpPr>
          <p:cNvPr id="5" name="Rectangle 4">
            <a:extLst>
              <a:ext uri="{FF2B5EF4-FFF2-40B4-BE49-F238E27FC236}">
                <a16:creationId xmlns:a16="http://schemas.microsoft.com/office/drawing/2014/main" id="{D788F106-FA87-4FC1-9F0E-AAA0CEDC5EF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E2901F9-F763-472A-91B6-927450173BC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105603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Deploy the Azure Backup Server (or System Center DPM 2012 R2 or 2016) on the on-premises Hyper-V / SCVMM / Vmware / Physical infrastructure.</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Configure Azure Backup Server backup policies, backup storage (2-tier) and deploy agents to your workloads.</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Configure the integration with Azure Backup Vault.</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Run the Backup job from within the Azure Backup Server console.</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VM workloads (system state, OS, applications,…) backup will be stored in Azure Backup Vault, and can be restored from there.</a:t>
            </a:r>
          </a:p>
        </p:txBody>
      </p:sp>
      <p:sp>
        <p:nvSpPr>
          <p:cNvPr id="4" name="Slide Number Placeholder 3"/>
          <p:cNvSpPr>
            <a:spLocks noGrp="1"/>
          </p:cNvSpPr>
          <p:nvPr>
            <p:ph type="sldNum" sz="quarter" idx="10"/>
          </p:nvPr>
        </p:nvSpPr>
        <p:spPr/>
        <p:txBody>
          <a:bodyPr/>
          <a:lstStyle/>
          <a:p>
            <a:fld id="{1EBAA5DD-E30D-4D08-9F31-9866B04DF950}" type="slidenum">
              <a:rPr lang="en-US" b="0" smtClean="0"/>
              <a:t>26</a:t>
            </a:fld>
            <a:endParaRPr lang="en-US" b="0" dirty="0"/>
          </a:p>
        </p:txBody>
      </p:sp>
      <p:sp>
        <p:nvSpPr>
          <p:cNvPr id="5" name="Rectangle 4">
            <a:extLst>
              <a:ext uri="{FF2B5EF4-FFF2-40B4-BE49-F238E27FC236}">
                <a16:creationId xmlns:a16="http://schemas.microsoft.com/office/drawing/2014/main" id="{A2F8306D-4D45-452F-B555-00001FDB031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4A5A605-78F5-45F7-8037-19BAF587885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4180227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Deploy the Azure Backup Extension, or select Azure Backup in the VM configuration.</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Configure Azure Backup policies, in the Azure platform.</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Configure the integration with Azure Backup Vault.</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Run the Backup job from within the Azure Platform.</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Azure VMs will be backed up as full VM snapshots, and can be restored from within the Azure Portal.</a:t>
            </a:r>
          </a:p>
        </p:txBody>
      </p:sp>
      <p:sp>
        <p:nvSpPr>
          <p:cNvPr id="4" name="Slide Number Placeholder 3"/>
          <p:cNvSpPr>
            <a:spLocks noGrp="1"/>
          </p:cNvSpPr>
          <p:nvPr>
            <p:ph type="sldNum" sz="quarter" idx="10"/>
          </p:nvPr>
        </p:nvSpPr>
        <p:spPr/>
        <p:txBody>
          <a:bodyPr/>
          <a:lstStyle/>
          <a:p>
            <a:fld id="{1EBAA5DD-E30D-4D08-9F31-9866B04DF950}" type="slidenum">
              <a:rPr lang="en-US" b="0" smtClean="0"/>
              <a:t>27</a:t>
            </a:fld>
            <a:endParaRPr lang="en-US" b="0" dirty="0"/>
          </a:p>
        </p:txBody>
      </p:sp>
      <p:sp>
        <p:nvSpPr>
          <p:cNvPr id="5" name="Rectangle 4">
            <a:extLst>
              <a:ext uri="{FF2B5EF4-FFF2-40B4-BE49-F238E27FC236}">
                <a16:creationId xmlns:a16="http://schemas.microsoft.com/office/drawing/2014/main" id="{CF480CF8-F1B4-47BF-AE0C-B5C5F70B0C1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EFCFDC3-54CF-4D0C-9EB0-9CFB697C5E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953761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28</a:t>
            </a:fld>
            <a:endParaRPr lang="en-US" b="0" dirty="0"/>
          </a:p>
        </p:txBody>
      </p:sp>
      <p:sp>
        <p:nvSpPr>
          <p:cNvPr id="5" name="Rectangle 4">
            <a:extLst>
              <a:ext uri="{FF2B5EF4-FFF2-40B4-BE49-F238E27FC236}">
                <a16:creationId xmlns:a16="http://schemas.microsoft.com/office/drawing/2014/main" id="{965E968B-F796-4B1C-A4BA-857F64BD23C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3DAAE5A-3EBC-4B2F-82E4-DB6E91145DC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681395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29</a:t>
            </a:fld>
            <a:endParaRPr lang="en-US" b="0" dirty="0"/>
          </a:p>
        </p:txBody>
      </p:sp>
      <p:sp>
        <p:nvSpPr>
          <p:cNvPr id="5" name="Rectangle 4">
            <a:extLst>
              <a:ext uri="{FF2B5EF4-FFF2-40B4-BE49-F238E27FC236}">
                <a16:creationId xmlns:a16="http://schemas.microsoft.com/office/drawing/2014/main" id="{9BBDE0A7-5FD0-4396-90E6-5032DD05E37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0533203-F455-4E9E-87D7-44208DE904C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623513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3</a:t>
            </a:fld>
            <a:endParaRPr lang="en-US" b="0" dirty="0"/>
          </a:p>
        </p:txBody>
      </p:sp>
      <p:sp>
        <p:nvSpPr>
          <p:cNvPr id="5" name="Rectangle 4">
            <a:extLst>
              <a:ext uri="{FF2B5EF4-FFF2-40B4-BE49-F238E27FC236}">
                <a16:creationId xmlns:a16="http://schemas.microsoft.com/office/drawing/2014/main" id="{2CCFA248-AF51-486E-B440-7DBD7A47239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5C4D2B8-868B-4CC4-9972-9B840B20A38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22704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30</a:t>
            </a:fld>
            <a:endParaRPr lang="en-US" b="0" dirty="0"/>
          </a:p>
        </p:txBody>
      </p:sp>
      <p:sp>
        <p:nvSpPr>
          <p:cNvPr id="5" name="Rectangle 4">
            <a:extLst>
              <a:ext uri="{FF2B5EF4-FFF2-40B4-BE49-F238E27FC236}">
                <a16:creationId xmlns:a16="http://schemas.microsoft.com/office/drawing/2014/main" id="{95B57312-75DA-4CD8-BCB3-C9630B9D750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1DDD923-9EA3-46BB-B750-6FA64E46E39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850889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31</a:t>
            </a:fld>
            <a:endParaRPr lang="en-US" b="0" dirty="0"/>
          </a:p>
        </p:txBody>
      </p:sp>
      <p:sp>
        <p:nvSpPr>
          <p:cNvPr id="5" name="Rectangle 4">
            <a:extLst>
              <a:ext uri="{FF2B5EF4-FFF2-40B4-BE49-F238E27FC236}">
                <a16:creationId xmlns:a16="http://schemas.microsoft.com/office/drawing/2014/main" id="{ECFC2D5C-6ADA-47CB-913A-97E80350D9A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99C00A5-C26C-45BD-9C84-2C668CA6071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796916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Taking backups of Azure VMs running Linux OS is fully supported, for Azure supported Linux Operating Systems.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allow for application consistent backups, you need to run a pre- &amp; post- backup script. The VM Snapshot will be your VM Backup, which gets stored in the Backup Vault using an incremental update process.</a:t>
            </a:r>
          </a:p>
        </p:txBody>
      </p:sp>
      <p:sp>
        <p:nvSpPr>
          <p:cNvPr id="4" name="Slide Number Placeholder 3"/>
          <p:cNvSpPr>
            <a:spLocks noGrp="1"/>
          </p:cNvSpPr>
          <p:nvPr>
            <p:ph type="sldNum" sz="quarter" idx="10"/>
          </p:nvPr>
        </p:nvSpPr>
        <p:spPr/>
        <p:txBody>
          <a:bodyPr/>
          <a:lstStyle/>
          <a:p>
            <a:fld id="{1EBAA5DD-E30D-4D08-9F31-9866B04DF950}" type="slidenum">
              <a:rPr lang="en-US" b="0" smtClean="0"/>
              <a:t>32</a:t>
            </a:fld>
            <a:endParaRPr lang="en-US" b="0" dirty="0"/>
          </a:p>
        </p:txBody>
      </p:sp>
      <p:sp>
        <p:nvSpPr>
          <p:cNvPr id="5" name="Rectangle 4">
            <a:extLst>
              <a:ext uri="{FF2B5EF4-FFF2-40B4-BE49-F238E27FC236}">
                <a16:creationId xmlns:a16="http://schemas.microsoft.com/office/drawing/2014/main" id="{CCCEC054-44A1-4850-96D3-F28B6269408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F0CEF3A-8FC5-40A3-9AE2-5F5E39E05DB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137765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Another Azure capability that somehow relates to Backup (but can be used for offline data shipping in general, not limited to Azure Backup data), is Azure Data Box.</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Use the Azure Data Box service when you want to transfer large amounts of data to Azure but are limited by time, network availability or costs.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Transferring terabytes of data to the cloud is hard. The Azure Data Box provides a secure, tamper-resistant method for quick and simple transfer of your data to Azure. You can order the Data Box through the Azure portal. Easily connect it to your existing network, then load your data onto the Data Box using standard NAS protocols (SMB/CIFS). Your data is automatically protected using 256-AES encryption. The Data Box is returned to the Azure Data Center to be uploaded to Azure, then the device is securely erased.</a:t>
            </a:r>
          </a:p>
        </p:txBody>
      </p:sp>
      <p:sp>
        <p:nvSpPr>
          <p:cNvPr id="4" name="Slide Number Placeholder 3"/>
          <p:cNvSpPr>
            <a:spLocks noGrp="1"/>
          </p:cNvSpPr>
          <p:nvPr>
            <p:ph type="sldNum" sz="quarter" idx="10"/>
          </p:nvPr>
        </p:nvSpPr>
        <p:spPr/>
        <p:txBody>
          <a:bodyPr/>
          <a:lstStyle/>
          <a:p>
            <a:fld id="{1EBAA5DD-E30D-4D08-9F31-9866B04DF950}" type="slidenum">
              <a:rPr lang="en-US" b="0" smtClean="0"/>
              <a:t>33</a:t>
            </a:fld>
            <a:endParaRPr lang="en-US" b="0" dirty="0"/>
          </a:p>
        </p:txBody>
      </p:sp>
      <p:sp>
        <p:nvSpPr>
          <p:cNvPr id="5" name="Rectangle 4">
            <a:extLst>
              <a:ext uri="{FF2B5EF4-FFF2-40B4-BE49-F238E27FC236}">
                <a16:creationId xmlns:a16="http://schemas.microsoft.com/office/drawing/2014/main" id="{51C6D1BB-713C-492C-A87C-20E5ABF9102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CC1AA3F-3FB3-43AF-B36A-884E0767777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538694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34</a:t>
            </a:fld>
            <a:endParaRPr lang="en-US" b="0" dirty="0"/>
          </a:p>
        </p:txBody>
      </p:sp>
      <p:sp>
        <p:nvSpPr>
          <p:cNvPr id="5" name="Rectangle 4">
            <a:extLst>
              <a:ext uri="{FF2B5EF4-FFF2-40B4-BE49-F238E27FC236}">
                <a16:creationId xmlns:a16="http://schemas.microsoft.com/office/drawing/2014/main" id="{89E164E2-8A03-452E-A0AF-6756B49877C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3E23CE6-B331-4AF2-9BAA-609A2DFCEEB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642671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35</a:t>
            </a:fld>
            <a:endParaRPr lang="en-US" b="0" dirty="0"/>
          </a:p>
        </p:txBody>
      </p:sp>
      <p:sp>
        <p:nvSpPr>
          <p:cNvPr id="5" name="Rectangle 4">
            <a:extLst>
              <a:ext uri="{FF2B5EF4-FFF2-40B4-BE49-F238E27FC236}">
                <a16:creationId xmlns:a16="http://schemas.microsoft.com/office/drawing/2014/main" id="{A4D6B979-48DB-4C1C-989A-F0CEDB0F8C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BC4F1F0-0DF3-4163-8A22-E3AE8DB8687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852992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Deploy the ASR Agent on the on-premises Hyper-V / SCVMM infrastructure.</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Select your VMs you want to replicate to Azure.</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Replication occurs through public internet or expressroute (https/443).</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Azure is your DR Site, containing the offline VMs until failover is executed.</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(failback occurs in the same way from Azure back to on-premises VM).</a:t>
            </a:r>
          </a:p>
        </p:txBody>
      </p:sp>
      <p:sp>
        <p:nvSpPr>
          <p:cNvPr id="4" name="Slide Number Placeholder 3"/>
          <p:cNvSpPr>
            <a:spLocks noGrp="1"/>
          </p:cNvSpPr>
          <p:nvPr>
            <p:ph type="sldNum" sz="quarter" idx="10"/>
          </p:nvPr>
        </p:nvSpPr>
        <p:spPr/>
        <p:txBody>
          <a:bodyPr/>
          <a:lstStyle/>
          <a:p>
            <a:fld id="{1EBAA5DD-E30D-4D08-9F31-9866B04DF950}" type="slidenum">
              <a:rPr lang="en-US" b="0" smtClean="0"/>
              <a:t>36</a:t>
            </a:fld>
            <a:endParaRPr lang="en-US" b="0" dirty="0"/>
          </a:p>
        </p:txBody>
      </p:sp>
      <p:sp>
        <p:nvSpPr>
          <p:cNvPr id="5" name="Rectangle 4">
            <a:extLst>
              <a:ext uri="{FF2B5EF4-FFF2-40B4-BE49-F238E27FC236}">
                <a16:creationId xmlns:a16="http://schemas.microsoft.com/office/drawing/2014/main" id="{132C570B-5D33-4107-BE6A-3B4AB5D851A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9BF2735-26A4-40DF-B27E-F308159035C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605938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Deploy the ASR Processing and Configuration Server on the on-premises VMware infrastructure.</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Select your VMs you want to replicate to Azure.</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Replication occurs through public internet or expressroute (https/443).</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Azure is your DR Site, containing the offline VMs until failover is executed.</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(failback occurs in the same way from Azure back to on-premises VM).</a:t>
            </a:r>
          </a:p>
        </p:txBody>
      </p:sp>
      <p:sp>
        <p:nvSpPr>
          <p:cNvPr id="4" name="Slide Number Placeholder 3"/>
          <p:cNvSpPr>
            <a:spLocks noGrp="1"/>
          </p:cNvSpPr>
          <p:nvPr>
            <p:ph type="sldNum" sz="quarter" idx="10"/>
          </p:nvPr>
        </p:nvSpPr>
        <p:spPr/>
        <p:txBody>
          <a:bodyPr/>
          <a:lstStyle/>
          <a:p>
            <a:fld id="{1EBAA5DD-E30D-4D08-9F31-9866B04DF950}" type="slidenum">
              <a:rPr lang="en-US" b="0" smtClean="0"/>
              <a:t>37</a:t>
            </a:fld>
            <a:endParaRPr lang="en-US" b="0" dirty="0"/>
          </a:p>
        </p:txBody>
      </p:sp>
      <p:sp>
        <p:nvSpPr>
          <p:cNvPr id="5" name="Rectangle 4">
            <a:extLst>
              <a:ext uri="{FF2B5EF4-FFF2-40B4-BE49-F238E27FC236}">
                <a16:creationId xmlns:a16="http://schemas.microsoft.com/office/drawing/2014/main" id="{0B104818-AC8F-441F-9234-DFB26F2F92B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8993DE0-3B5A-4970-A0C2-D65BB0C95C4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732734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Select your Azure VMs you want to replicate to another Azure Resource Group or another Azure Region.</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Replication occurs through Microsoft Azure Backbone (https/443).</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Azure is your DR Site, containing the offline VMs until failover is executed.</a:t>
            </a:r>
          </a:p>
          <a:p>
            <a:pPr marL="342900" marR="0" lvl="0" indent="-3429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(failback occurs in the same way from target Azure VM back to source Azure VM).</a:t>
            </a:r>
          </a:p>
        </p:txBody>
      </p:sp>
      <p:sp>
        <p:nvSpPr>
          <p:cNvPr id="4" name="Slide Number Placeholder 3"/>
          <p:cNvSpPr>
            <a:spLocks noGrp="1"/>
          </p:cNvSpPr>
          <p:nvPr>
            <p:ph type="sldNum" sz="quarter" idx="10"/>
          </p:nvPr>
        </p:nvSpPr>
        <p:spPr/>
        <p:txBody>
          <a:bodyPr/>
          <a:lstStyle/>
          <a:p>
            <a:fld id="{1EBAA5DD-E30D-4D08-9F31-9866B04DF950}" type="slidenum">
              <a:rPr lang="en-US" b="0" smtClean="0"/>
              <a:t>38</a:t>
            </a:fld>
            <a:endParaRPr lang="en-US" b="0" dirty="0"/>
          </a:p>
        </p:txBody>
      </p:sp>
      <p:sp>
        <p:nvSpPr>
          <p:cNvPr id="5" name="Rectangle 4">
            <a:extLst>
              <a:ext uri="{FF2B5EF4-FFF2-40B4-BE49-F238E27FC236}">
                <a16:creationId xmlns:a16="http://schemas.microsoft.com/office/drawing/2014/main" id="{52A236EB-BFD1-405F-A3BD-C666A54A126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D1FEF7D-0E4E-46E6-9C4E-2360CB61AAB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771740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39</a:t>
            </a:fld>
            <a:endParaRPr lang="en-US" b="0" dirty="0"/>
          </a:p>
        </p:txBody>
      </p:sp>
      <p:sp>
        <p:nvSpPr>
          <p:cNvPr id="5" name="Rectangle 4">
            <a:extLst>
              <a:ext uri="{FF2B5EF4-FFF2-40B4-BE49-F238E27FC236}">
                <a16:creationId xmlns:a16="http://schemas.microsoft.com/office/drawing/2014/main" id="{3F95A26A-163B-4FEF-BDF0-AEB08D0C5EE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BB5E080-B311-45D5-9E52-7C84D7D875B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50184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4</a:t>
            </a:fld>
            <a:endParaRPr lang="en-US" b="0" dirty="0"/>
          </a:p>
        </p:txBody>
      </p:sp>
      <p:sp>
        <p:nvSpPr>
          <p:cNvPr id="5" name="Rectangle 4">
            <a:extLst>
              <a:ext uri="{FF2B5EF4-FFF2-40B4-BE49-F238E27FC236}">
                <a16:creationId xmlns:a16="http://schemas.microsoft.com/office/drawing/2014/main" id="{5B3767EB-7AC3-44CB-8457-CB3BE13CB00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6CD72CC-FA16-4638-A377-C3EB4E8BB2E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748156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40</a:t>
            </a:fld>
            <a:endParaRPr lang="en-US" b="0" dirty="0"/>
          </a:p>
        </p:txBody>
      </p:sp>
      <p:sp>
        <p:nvSpPr>
          <p:cNvPr id="5" name="Rectangle 4">
            <a:extLst>
              <a:ext uri="{FF2B5EF4-FFF2-40B4-BE49-F238E27FC236}">
                <a16:creationId xmlns:a16="http://schemas.microsoft.com/office/drawing/2014/main" id="{36F4332A-E529-431B-BC79-D1B4638FE9E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C6E5A3C-D2F3-446B-8921-AEBEFE4CF69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264981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Microsoft 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Configuration Management</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DSC Configurations, Pull service</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Node Management &amp; Reporting</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Change tracking &amp; Inventory</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Update Management</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Insights across your hybrid Environment</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Orchestrated updates and troubleshooting</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Integration</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Included with Azure SDK</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Webhooks to start runbook remotely</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Process Automation</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Author runbooks  - PowerShell, scripts PowerShell workflow, Graphical, Python2</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Hybrid Runbook Workers with Proxy support</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Onboarding</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RunAs account for Azure management</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Gallery of runbooks and modules from Microsoft and community</a:t>
            </a:r>
          </a:p>
          <a:p>
            <a:pPr marL="742950" marR="0" lvl="1" indent="-285750">
              <a:lnSpc>
                <a:spcPct val="115000"/>
              </a:lnSpc>
              <a:spcBef>
                <a:spcPts val="0"/>
              </a:spcBef>
              <a:spcAft>
                <a:spcPts val="995"/>
              </a:spcAft>
              <a:buFont typeface="Courier New" panose="02070309020205020404" pitchFamily="49" charset="0"/>
              <a:buChar char="o"/>
            </a:pP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EBAA5DD-E30D-4D08-9F31-9866B04DF950}" type="slidenum">
              <a:rPr lang="en-US" b="0" smtClean="0"/>
              <a:t>41</a:t>
            </a:fld>
            <a:endParaRPr lang="en-US" b="0" dirty="0"/>
          </a:p>
        </p:txBody>
      </p:sp>
      <p:sp>
        <p:nvSpPr>
          <p:cNvPr id="5" name="Rectangle 4">
            <a:extLst>
              <a:ext uri="{FF2B5EF4-FFF2-40B4-BE49-F238E27FC236}">
                <a16:creationId xmlns:a16="http://schemas.microsoft.com/office/drawing/2014/main" id="{5D9C18EB-D8F9-444D-96FB-955C1D6A78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BA72977-5ECD-4B69-935D-E49612E4D95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
        <p:nvSpPr>
          <p:cNvPr id="7" name="TextBox 6">
            <a:extLst>
              <a:ext uri="{FF2B5EF4-FFF2-40B4-BE49-F238E27FC236}">
                <a16:creationId xmlns:a16="http://schemas.microsoft.com/office/drawing/2014/main" id="{6DBAEF36-24A4-4222-A8C1-1408B0329CE7}"/>
              </a:ext>
            </a:extLst>
          </p:cNvPr>
          <p:cNvSpPr txBox="1"/>
          <p:nvPr/>
        </p:nvSpPr>
        <p:spPr>
          <a:xfrm>
            <a:off x="0" y="8890000"/>
            <a:ext cx="1871025" cy="246221"/>
          </a:xfrm>
          <a:prstGeom prst="rect">
            <a:avLst/>
          </a:prstGeom>
          <a:noFill/>
        </p:spPr>
        <p:txBody>
          <a:bodyPr vert="horz" wrap="none" rtlCol="0">
            <a:spAutoFit/>
          </a:bodyPr>
          <a:lstStyle/>
          <a:p>
            <a:r>
              <a:rPr lang="en-US" sz="1000" b="0" dirty="0">
                <a:latin typeface="Arial" panose="020B0604020202020204" pitchFamily="34" charset="0"/>
              </a:rPr>
              <a:t>(More notes on the next slide)</a:t>
            </a:r>
          </a:p>
        </p:txBody>
      </p:sp>
    </p:spTree>
    <p:extLst>
      <p:ext uri="{BB962C8B-B14F-4D97-AF65-F5344CB8AC3E}">
        <p14:creationId xmlns:p14="http://schemas.microsoft.com/office/powerpoint/2010/main" val="2193168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171450" indent="-171450">
              <a:lnSpc>
                <a:spcPct val="115000"/>
              </a:lnSpc>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Shared capabilities across features</a:t>
            </a:r>
          </a:p>
          <a:p>
            <a:pPr marL="742950" lvl="1" indent="-285750">
              <a:lnSpc>
                <a:spcPct val="115000"/>
              </a:lnSpc>
              <a:spcAft>
                <a:spcPts val="995"/>
              </a:spcAft>
              <a:buFont typeface="Courier New" panose="02070309020205020404" pitchFamily="49" charset="0"/>
              <a:buChar char="o"/>
            </a:pPr>
            <a:r>
              <a:rPr lang="en-US"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Role Based Access Control</a:t>
            </a:r>
          </a:p>
          <a:p>
            <a:pPr marL="742950" lvl="1" indent="-285750">
              <a:lnSpc>
                <a:spcPct val="115000"/>
              </a:lnSpc>
              <a:spcAft>
                <a:spcPts val="995"/>
              </a:spcAft>
              <a:buFont typeface="Courier New" panose="02070309020205020404" pitchFamily="49" charset="0"/>
              <a:buChar char="o"/>
            </a:pPr>
            <a:r>
              <a:rPr lang="en-US"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Secure, global store for variables, credentials, certificates, connections</a:t>
            </a:r>
          </a:p>
          <a:p>
            <a:pPr marL="742950" lvl="1" indent="-285750">
              <a:lnSpc>
                <a:spcPct val="115000"/>
              </a:lnSpc>
              <a:spcAft>
                <a:spcPts val="995"/>
              </a:spcAft>
              <a:buFont typeface="Courier New" panose="02070309020205020404" pitchFamily="49" charset="0"/>
              <a:buChar char="o"/>
            </a:pPr>
            <a:r>
              <a:rPr lang="en-US"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Schedules, Modules, Auditing, Tags</a:t>
            </a:r>
            <a:endParaRPr lang="en-US" dirty="0"/>
          </a:p>
        </p:txBody>
      </p:sp>
      <p:sp>
        <p:nvSpPr>
          <p:cNvPr id="4" name="Slide Number Placeholder 3"/>
          <p:cNvSpPr>
            <a:spLocks noGrp="1"/>
          </p:cNvSpPr>
          <p:nvPr>
            <p:ph type="sldNum" sz="quarter" idx="10"/>
          </p:nvPr>
        </p:nvSpPr>
        <p:spPr/>
        <p:txBody>
          <a:bodyPr/>
          <a:lstStyle/>
          <a:p>
            <a:fld id="{1EBAA5DD-E30D-4D08-9F31-9866B04DF950}" type="slidenum">
              <a:rPr lang="en-US" b="0" smtClean="0"/>
              <a:t>42</a:t>
            </a:fld>
            <a:endParaRPr lang="en-US" b="0" dirty="0"/>
          </a:p>
        </p:txBody>
      </p:sp>
      <p:sp>
        <p:nvSpPr>
          <p:cNvPr id="5" name="Rectangle 4">
            <a:extLst>
              <a:ext uri="{FF2B5EF4-FFF2-40B4-BE49-F238E27FC236}">
                <a16:creationId xmlns:a16="http://schemas.microsoft.com/office/drawing/2014/main" id="{89AD5A04-44EA-46E4-B16D-32BCAB965AC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6FDEB16-17F6-4E5D-967D-3DD46DAFD8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882312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core component of Azure Automation is defined and configured in the Azure Platform (cross Regions). From there, you can establish hybrid automation capabilities, by using the Azure Automation Hybrid Worker.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similar to running like an Azure Automation agent on your non-Azure cloud platforms, where Amazon Web Services, Google Cloud, your own Private Cloud datacenter, or any third party hosted datacenter if you want, would be a good example.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Latest supportability added to the Azure Automation feature set, is integration with on-premises running Azure Stack.</a:t>
            </a:r>
          </a:p>
        </p:txBody>
      </p:sp>
      <p:sp>
        <p:nvSpPr>
          <p:cNvPr id="4" name="Slide Number Placeholder 3"/>
          <p:cNvSpPr>
            <a:spLocks noGrp="1"/>
          </p:cNvSpPr>
          <p:nvPr>
            <p:ph type="sldNum" sz="quarter" idx="10"/>
          </p:nvPr>
        </p:nvSpPr>
        <p:spPr/>
        <p:txBody>
          <a:bodyPr/>
          <a:lstStyle/>
          <a:p>
            <a:fld id="{1EBAA5DD-E30D-4D08-9F31-9866B04DF950}" type="slidenum">
              <a:rPr lang="en-US" b="0" smtClean="0"/>
              <a:t>43</a:t>
            </a:fld>
            <a:endParaRPr lang="en-US" b="0" dirty="0"/>
          </a:p>
        </p:txBody>
      </p:sp>
      <p:sp>
        <p:nvSpPr>
          <p:cNvPr id="5" name="Rectangle 4">
            <a:extLst>
              <a:ext uri="{FF2B5EF4-FFF2-40B4-BE49-F238E27FC236}">
                <a16:creationId xmlns:a16="http://schemas.microsoft.com/office/drawing/2014/main" id="{7E13A49F-517F-4C06-A0F8-7234FE6117A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395E30D-8427-49A6-9413-D64780C349C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695317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44</a:t>
            </a:fld>
            <a:endParaRPr lang="en-US" b="0" dirty="0"/>
          </a:p>
        </p:txBody>
      </p:sp>
      <p:sp>
        <p:nvSpPr>
          <p:cNvPr id="5" name="Rectangle 4">
            <a:extLst>
              <a:ext uri="{FF2B5EF4-FFF2-40B4-BE49-F238E27FC236}">
                <a16:creationId xmlns:a16="http://schemas.microsoft.com/office/drawing/2014/main" id="{25C0D5D6-83C0-4F1D-BF39-ADB8BE4055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3056E5D-98E4-4B68-A15F-E6E15C34567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183307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45</a:t>
            </a:fld>
            <a:endParaRPr lang="en-US" b="0" dirty="0"/>
          </a:p>
        </p:txBody>
      </p:sp>
      <p:sp>
        <p:nvSpPr>
          <p:cNvPr id="5" name="Rectangle 4">
            <a:extLst>
              <a:ext uri="{FF2B5EF4-FFF2-40B4-BE49-F238E27FC236}">
                <a16:creationId xmlns:a16="http://schemas.microsoft.com/office/drawing/2014/main" id="{4047F6DB-A671-41E3-BC2D-2BA5F53091F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7FD34AB-72F2-4DA7-8192-12A7D173903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1265671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46</a:t>
            </a:fld>
            <a:endParaRPr lang="en-US" b="0" dirty="0"/>
          </a:p>
        </p:txBody>
      </p:sp>
      <p:sp>
        <p:nvSpPr>
          <p:cNvPr id="5" name="Rectangle 4">
            <a:extLst>
              <a:ext uri="{FF2B5EF4-FFF2-40B4-BE49-F238E27FC236}">
                <a16:creationId xmlns:a16="http://schemas.microsoft.com/office/drawing/2014/main" id="{A1BEA47A-FB4E-47D3-A493-8045202E518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5F85969-EBE4-44C7-9DBD-97D66432FB5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697160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47</a:t>
            </a:fld>
            <a:endParaRPr lang="en-US" b="0" dirty="0"/>
          </a:p>
        </p:txBody>
      </p:sp>
      <p:sp>
        <p:nvSpPr>
          <p:cNvPr id="5" name="Rectangle 4">
            <a:extLst>
              <a:ext uri="{FF2B5EF4-FFF2-40B4-BE49-F238E27FC236}">
                <a16:creationId xmlns:a16="http://schemas.microsoft.com/office/drawing/2014/main" id="{B79D4901-F6FF-4BEA-B987-A39ED45DE25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BE7A3AB-121C-4043-B249-D255C8D05A1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249523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48</a:t>
            </a:fld>
            <a:endParaRPr lang="en-US" b="0" dirty="0"/>
          </a:p>
        </p:txBody>
      </p:sp>
      <p:sp>
        <p:nvSpPr>
          <p:cNvPr id="5" name="Rectangle 4">
            <a:extLst>
              <a:ext uri="{FF2B5EF4-FFF2-40B4-BE49-F238E27FC236}">
                <a16:creationId xmlns:a16="http://schemas.microsoft.com/office/drawing/2014/main" id="{B2FD3D4D-5EC9-4B6C-800A-71A022849E6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7A149CE-6C15-4323-BA9A-7D6A3710758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481783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following image illustrates detailed step-by-step process in the life cycle of a runbook. It includes different ways a runbook is started in Azure Automation, components required for Hybrid Runbook Worker to execute Azure Automation runbooks and interactions between different components. To learn about executing Automation runbooks in your datacenter, refer to hybrid runbook workers.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Very similar in architecture than the previous one, this design emphasizes once more the flexibility and control you have to manage and run configuration scripts across multiple clouds.</a:t>
            </a:r>
          </a:p>
        </p:txBody>
      </p:sp>
      <p:sp>
        <p:nvSpPr>
          <p:cNvPr id="4" name="Slide Number Placeholder 3"/>
          <p:cNvSpPr>
            <a:spLocks noGrp="1"/>
          </p:cNvSpPr>
          <p:nvPr>
            <p:ph type="sldNum" sz="quarter" idx="10"/>
          </p:nvPr>
        </p:nvSpPr>
        <p:spPr/>
        <p:txBody>
          <a:bodyPr/>
          <a:lstStyle/>
          <a:p>
            <a:fld id="{1EBAA5DD-E30D-4D08-9F31-9866B04DF950}" type="slidenum">
              <a:rPr lang="en-US" b="0" smtClean="0"/>
              <a:t>49</a:t>
            </a:fld>
            <a:endParaRPr lang="en-US" b="0" dirty="0"/>
          </a:p>
        </p:txBody>
      </p:sp>
      <p:sp>
        <p:nvSpPr>
          <p:cNvPr id="5" name="Rectangle 4">
            <a:extLst>
              <a:ext uri="{FF2B5EF4-FFF2-40B4-BE49-F238E27FC236}">
                <a16:creationId xmlns:a16="http://schemas.microsoft.com/office/drawing/2014/main" id="{B1FFB621-D317-46FB-917C-F1CD6A73A8B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B21F75D-5C3B-4E5B-9B34-83CE45072F5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56169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5</a:t>
            </a:fld>
            <a:endParaRPr lang="en-US" b="0" dirty="0"/>
          </a:p>
        </p:txBody>
      </p:sp>
      <p:sp>
        <p:nvSpPr>
          <p:cNvPr id="5" name="Rectangle 4">
            <a:extLst>
              <a:ext uri="{FF2B5EF4-FFF2-40B4-BE49-F238E27FC236}">
                <a16:creationId xmlns:a16="http://schemas.microsoft.com/office/drawing/2014/main" id="{61D720F0-3885-427D-96C6-2348AC1264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41E66DD-FA59-4799-B07B-57903E2EFEB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899686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50</a:t>
            </a:fld>
            <a:endParaRPr lang="en-US" b="0" dirty="0"/>
          </a:p>
        </p:txBody>
      </p:sp>
      <p:sp>
        <p:nvSpPr>
          <p:cNvPr id="5" name="Rectangle 4">
            <a:extLst>
              <a:ext uri="{FF2B5EF4-FFF2-40B4-BE49-F238E27FC236}">
                <a16:creationId xmlns:a16="http://schemas.microsoft.com/office/drawing/2014/main" id="{2EF6035A-0708-4EFE-9E49-E2AA2E4F55A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3CBC2E2-DB8F-42E6-9B3C-3E664D37394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632122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51</a:t>
            </a:fld>
            <a:endParaRPr lang="en-US" b="0" dirty="0"/>
          </a:p>
        </p:txBody>
      </p:sp>
      <p:sp>
        <p:nvSpPr>
          <p:cNvPr id="5" name="Rectangle 4">
            <a:extLst>
              <a:ext uri="{FF2B5EF4-FFF2-40B4-BE49-F238E27FC236}">
                <a16:creationId xmlns:a16="http://schemas.microsoft.com/office/drawing/2014/main" id="{9B3BCFE0-D711-4BC0-BD50-0475E39DBDC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C051C5E-43E3-4F80-8471-73FF7BD2FED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2651463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Puppet is a configuration management system that allows you to define the state of your IT infrastructure, then automatically enforces the correct state.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Key Capabilities:</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Supports easy to read declarative language.</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Enforces desired state on the system.</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Puppet Forge supports many ready to use modules.</a:t>
            </a:r>
          </a:p>
        </p:txBody>
      </p:sp>
      <p:sp>
        <p:nvSpPr>
          <p:cNvPr id="4" name="Slide Number Placeholder 3"/>
          <p:cNvSpPr>
            <a:spLocks noGrp="1"/>
          </p:cNvSpPr>
          <p:nvPr>
            <p:ph type="sldNum" sz="quarter" idx="10"/>
          </p:nvPr>
        </p:nvSpPr>
        <p:spPr/>
        <p:txBody>
          <a:bodyPr/>
          <a:lstStyle/>
          <a:p>
            <a:fld id="{1EBAA5DD-E30D-4D08-9F31-9866B04DF950}" type="slidenum">
              <a:rPr lang="en-US" b="0" smtClean="0"/>
              <a:t>52</a:t>
            </a:fld>
            <a:endParaRPr lang="en-US" b="0" dirty="0"/>
          </a:p>
        </p:txBody>
      </p:sp>
      <p:sp>
        <p:nvSpPr>
          <p:cNvPr id="5" name="Rectangle 4">
            <a:extLst>
              <a:ext uri="{FF2B5EF4-FFF2-40B4-BE49-F238E27FC236}">
                <a16:creationId xmlns:a16="http://schemas.microsoft.com/office/drawing/2014/main" id="{D38B0C73-EE7A-43A1-A847-C0C0F42E130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FB34FBD-06F1-488E-BD08-CE0644B4B1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43882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53</a:t>
            </a:fld>
            <a:endParaRPr lang="en-US" b="0" dirty="0"/>
          </a:p>
        </p:txBody>
      </p:sp>
      <p:sp>
        <p:nvSpPr>
          <p:cNvPr id="5" name="Rectangle 4">
            <a:extLst>
              <a:ext uri="{FF2B5EF4-FFF2-40B4-BE49-F238E27FC236}">
                <a16:creationId xmlns:a16="http://schemas.microsoft.com/office/drawing/2014/main" id="{78B0829A-B8FC-4663-BAC9-0B759CB0E39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552FB2F-DD3E-4B17-A97C-3AE4B91115D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7317458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54</a:t>
            </a:fld>
            <a:endParaRPr lang="en-US" b="0" dirty="0"/>
          </a:p>
        </p:txBody>
      </p:sp>
      <p:sp>
        <p:nvSpPr>
          <p:cNvPr id="5" name="Rectangle 4">
            <a:extLst>
              <a:ext uri="{FF2B5EF4-FFF2-40B4-BE49-F238E27FC236}">
                <a16:creationId xmlns:a16="http://schemas.microsoft.com/office/drawing/2014/main" id="{0511F62F-EB15-4829-8D31-CDD08F76998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F2BDAA8-88F8-41B5-A70A-2155D8B8111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289343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Review the “Case Study Flow.”</a:t>
            </a:r>
          </a:p>
        </p:txBody>
      </p:sp>
      <p:sp>
        <p:nvSpPr>
          <p:cNvPr id="4" name="Slide Number Placeholder 3"/>
          <p:cNvSpPr>
            <a:spLocks noGrp="1"/>
          </p:cNvSpPr>
          <p:nvPr>
            <p:ph type="sldNum" sz="quarter" idx="10"/>
          </p:nvPr>
        </p:nvSpPr>
        <p:spPr/>
        <p:txBody>
          <a:bodyPr/>
          <a:lstStyle/>
          <a:p>
            <a:fld id="{1EBAA5DD-E30D-4D08-9F31-9866B04DF950}" type="slidenum">
              <a:rPr lang="en-US" b="0" smtClean="0"/>
              <a:t>55</a:t>
            </a:fld>
            <a:endParaRPr lang="en-US" b="0" dirty="0"/>
          </a:p>
        </p:txBody>
      </p:sp>
      <p:sp>
        <p:nvSpPr>
          <p:cNvPr id="5" name="Rectangle 4">
            <a:extLst>
              <a:ext uri="{FF2B5EF4-FFF2-40B4-BE49-F238E27FC236}">
                <a16:creationId xmlns:a16="http://schemas.microsoft.com/office/drawing/2014/main" id="{FB9076E9-3C43-4583-B1A4-154B7DE775C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1A6F888-E1FC-407A-A471-9F1C26EFB06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308407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Fabrikam Publishing is a media and publishing company in Seattle, Washington, with approximately 5,000 employees.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Fabrikam specializes in the publishing of books related to various topics in the foundational sciences. Fabrikam started as a small publishing organization that catered to academic authors. They innovated in their space by offering an expansive historical catalog of technical and scientific books that was unparalleled by other publishers in the same market. Fabrikam achieved this by acquiring assets from a failing publisher in the same market. Fabrikam has experienced their largest period of relative growth over the last two years and has decided to modernize their mission-critical technology platform.</a:t>
            </a:r>
          </a:p>
        </p:txBody>
      </p:sp>
      <p:sp>
        <p:nvSpPr>
          <p:cNvPr id="4" name="Slide Number Placeholder 3"/>
          <p:cNvSpPr>
            <a:spLocks noGrp="1"/>
          </p:cNvSpPr>
          <p:nvPr>
            <p:ph type="sldNum" sz="quarter" idx="10"/>
          </p:nvPr>
        </p:nvSpPr>
        <p:spPr/>
        <p:txBody>
          <a:bodyPr/>
          <a:lstStyle/>
          <a:p>
            <a:fld id="{1EBAA5DD-E30D-4D08-9F31-9866B04DF950}" type="slidenum">
              <a:rPr lang="en-US" b="0" smtClean="0"/>
              <a:t>56</a:t>
            </a:fld>
            <a:endParaRPr lang="en-US" b="0" dirty="0"/>
          </a:p>
        </p:txBody>
      </p:sp>
      <p:sp>
        <p:nvSpPr>
          <p:cNvPr id="5" name="Rectangle 4">
            <a:extLst>
              <a:ext uri="{FF2B5EF4-FFF2-40B4-BE49-F238E27FC236}">
                <a16:creationId xmlns:a16="http://schemas.microsoft.com/office/drawing/2014/main" id="{12642053-2024-4E77-8363-40FC9F632DB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181AEE1-C02C-4E65-AB47-6DCA22C8E33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40663169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Fabrikam has a single data center that primarily runs Microsoft server software, including Active Directory Domain Services AD DS) and a number of AD-integrated services, including Exchange 2013, as well multi-tier, internal, AD-integrated IIS-based web applications with SQL Server 2014 as the database platform. The services are consumed by client systems hosted in three buildings located in adjacent areas of the city. Buildings are connected to the data center by using site-to-site VPN with the throughput of 100Mbps. Each building has also an independent connection to the internet.</a:t>
            </a:r>
          </a:p>
        </p:txBody>
      </p:sp>
      <p:sp>
        <p:nvSpPr>
          <p:cNvPr id="4" name="Slide Number Placeholder 3"/>
          <p:cNvSpPr>
            <a:spLocks noGrp="1"/>
          </p:cNvSpPr>
          <p:nvPr>
            <p:ph type="sldNum" sz="quarter" idx="10"/>
          </p:nvPr>
        </p:nvSpPr>
        <p:spPr/>
        <p:txBody>
          <a:bodyPr/>
          <a:lstStyle/>
          <a:p>
            <a:fld id="{1EBAA5DD-E30D-4D08-9F31-9866B04DF950}" type="slidenum">
              <a:rPr lang="en-US" b="0" smtClean="0"/>
              <a:t>57</a:t>
            </a:fld>
            <a:endParaRPr lang="en-US" b="0" dirty="0"/>
          </a:p>
        </p:txBody>
      </p:sp>
      <p:sp>
        <p:nvSpPr>
          <p:cNvPr id="5" name="Rectangle 4">
            <a:extLst>
              <a:ext uri="{FF2B5EF4-FFF2-40B4-BE49-F238E27FC236}">
                <a16:creationId xmlns:a16="http://schemas.microsoft.com/office/drawing/2014/main" id="{3DDC1D9E-9EAD-4EE6-B450-82C31F0A224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06BF44D-FA12-475F-835E-69FF3E20AF7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938574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Server backups are performed by using tape libraries with autoloaders. Tapes are periodically shipped for permanent storage to an offsite location.</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If something catastrophic were to happen to the data center, the IT team would have to deploy replacement physical servers by reinstalling the operating system and restoring data from backups in the equipment rooms in small server rooms located in each building.</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Fabrikam’s IT staff likes to stay current with the latest offerings from Microsoft so that the department functions as cost-effectively as possible. In order to reduce costs, the IT staff has recently started planning the initiative to virtualize majority of its physical servers using the Hyper-V platform and to deploy System Center 2012 R2 Virtual Machine Manager (SCVMM) for managing the resulting virtualized environment.</a:t>
            </a:r>
          </a:p>
        </p:txBody>
      </p:sp>
      <p:sp>
        <p:nvSpPr>
          <p:cNvPr id="4" name="Slide Number Placeholder 3"/>
          <p:cNvSpPr>
            <a:spLocks noGrp="1"/>
          </p:cNvSpPr>
          <p:nvPr>
            <p:ph type="sldNum" sz="quarter" idx="10"/>
          </p:nvPr>
        </p:nvSpPr>
        <p:spPr/>
        <p:txBody>
          <a:bodyPr/>
          <a:lstStyle/>
          <a:p>
            <a:fld id="{1EBAA5DD-E30D-4D08-9F31-9866B04DF950}" type="slidenum">
              <a:rPr lang="en-US" b="0" smtClean="0"/>
              <a:t>58</a:t>
            </a:fld>
            <a:endParaRPr lang="en-US" b="0" dirty="0"/>
          </a:p>
        </p:txBody>
      </p:sp>
      <p:sp>
        <p:nvSpPr>
          <p:cNvPr id="5" name="Rectangle 4">
            <a:extLst>
              <a:ext uri="{FF2B5EF4-FFF2-40B4-BE49-F238E27FC236}">
                <a16:creationId xmlns:a16="http://schemas.microsoft.com/office/drawing/2014/main" id="{F1F57C7D-3322-4602-B42F-B067107FF12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8CF6143-50B1-4D79-A53D-5780A9CE92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7907069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“We needed greatly improved disaster, server, and application recovery processes,” says Anthony Ciske, IT Director for Fabrikam. “We’ve had some near-disasters in the past that were a real pain to recover from. We needed a real disaster recovery solution for our critical workloads that was compatible with our budget—and our staffing bandwidth.” The team had explored building a secondary data center and employing commercial disaster recovery solutions in the past, but both turned out to be too expensive for serious consideration.</a:t>
            </a:r>
          </a:p>
        </p:txBody>
      </p:sp>
      <p:sp>
        <p:nvSpPr>
          <p:cNvPr id="4" name="Slide Number Placeholder 3"/>
          <p:cNvSpPr>
            <a:spLocks noGrp="1"/>
          </p:cNvSpPr>
          <p:nvPr>
            <p:ph type="sldNum" sz="quarter" idx="10"/>
          </p:nvPr>
        </p:nvSpPr>
        <p:spPr/>
        <p:txBody>
          <a:bodyPr/>
          <a:lstStyle/>
          <a:p>
            <a:fld id="{1EBAA5DD-E30D-4D08-9F31-9866B04DF950}" type="slidenum">
              <a:rPr lang="en-US" b="0" smtClean="0"/>
              <a:t>59</a:t>
            </a:fld>
            <a:endParaRPr lang="en-US" b="0" dirty="0"/>
          </a:p>
        </p:txBody>
      </p:sp>
      <p:sp>
        <p:nvSpPr>
          <p:cNvPr id="5" name="Rectangle 4">
            <a:extLst>
              <a:ext uri="{FF2B5EF4-FFF2-40B4-BE49-F238E27FC236}">
                <a16:creationId xmlns:a16="http://schemas.microsoft.com/office/drawing/2014/main" id="{85CD82A5-604F-41DE-981B-B71860C2D64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9CA8194-78BF-4F0B-86F6-BA69F167E59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892749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a:t>
            </a:fld>
            <a:endParaRPr lang="en-US" b="0" dirty="0"/>
          </a:p>
        </p:txBody>
      </p:sp>
      <p:sp>
        <p:nvSpPr>
          <p:cNvPr id="5" name="Rectangle 4">
            <a:extLst>
              <a:ext uri="{FF2B5EF4-FFF2-40B4-BE49-F238E27FC236}">
                <a16:creationId xmlns:a16="http://schemas.microsoft.com/office/drawing/2014/main" id="{6AB3F2D3-0F42-4212-9E67-0EA3B191583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2BFD1D3-2528-43A9-A43E-4134F491ADA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6515509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60</a:t>
            </a:fld>
            <a:endParaRPr lang="en-US" b="0" dirty="0"/>
          </a:p>
        </p:txBody>
      </p:sp>
      <p:sp>
        <p:nvSpPr>
          <p:cNvPr id="5" name="Rectangle 4">
            <a:extLst>
              <a:ext uri="{FF2B5EF4-FFF2-40B4-BE49-F238E27FC236}">
                <a16:creationId xmlns:a16="http://schemas.microsoft.com/office/drawing/2014/main" id="{A9BEF548-A49A-4E6F-8921-40FDEEB7494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C5736E9-0111-4A5D-AB14-A9AEDC31316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9116000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61</a:t>
            </a:fld>
            <a:endParaRPr lang="en-US" b="0" dirty="0"/>
          </a:p>
        </p:txBody>
      </p:sp>
      <p:sp>
        <p:nvSpPr>
          <p:cNvPr id="5" name="Rectangle 4">
            <a:extLst>
              <a:ext uri="{FF2B5EF4-FFF2-40B4-BE49-F238E27FC236}">
                <a16:creationId xmlns:a16="http://schemas.microsoft.com/office/drawing/2014/main" id="{9AB3DC0F-E6C2-473C-A0D5-70C530F8825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7303557-0BF8-4106-B30F-28A0C706012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244816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62</a:t>
            </a:fld>
            <a:endParaRPr lang="en-US" b="0" dirty="0"/>
          </a:p>
        </p:txBody>
      </p:sp>
      <p:sp>
        <p:nvSpPr>
          <p:cNvPr id="5" name="Rectangle 4">
            <a:extLst>
              <a:ext uri="{FF2B5EF4-FFF2-40B4-BE49-F238E27FC236}">
                <a16:creationId xmlns:a16="http://schemas.microsoft.com/office/drawing/2014/main" id="{F41D5310-E514-4AD8-9B11-1A7EAABB658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053B365-8D1C-4FDE-A3C9-65E6F38A0F5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0210832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63</a:t>
            </a:fld>
            <a:endParaRPr lang="en-US" b="0" dirty="0"/>
          </a:p>
        </p:txBody>
      </p:sp>
      <p:sp>
        <p:nvSpPr>
          <p:cNvPr id="5" name="Rectangle 4">
            <a:extLst>
              <a:ext uri="{FF2B5EF4-FFF2-40B4-BE49-F238E27FC236}">
                <a16:creationId xmlns:a16="http://schemas.microsoft.com/office/drawing/2014/main" id="{281CD597-67DD-4E0A-9F5A-8DB0AA7D434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FDD4F05-7F85-4D1D-9275-5183FB3108F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4533860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64</a:t>
            </a:fld>
            <a:endParaRPr lang="en-US" b="0" dirty="0"/>
          </a:p>
        </p:txBody>
      </p:sp>
      <p:sp>
        <p:nvSpPr>
          <p:cNvPr id="5" name="Rectangle 4">
            <a:extLst>
              <a:ext uri="{FF2B5EF4-FFF2-40B4-BE49-F238E27FC236}">
                <a16:creationId xmlns:a16="http://schemas.microsoft.com/office/drawing/2014/main" id="{9A70E43D-DB0F-4E87-9BA1-AB546713921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2345FA9-6D7A-43BA-ACB3-DF586DA5909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3260325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65</a:t>
            </a:fld>
            <a:endParaRPr lang="en-US" b="0" dirty="0"/>
          </a:p>
        </p:txBody>
      </p:sp>
      <p:sp>
        <p:nvSpPr>
          <p:cNvPr id="5" name="Rectangle 4">
            <a:extLst>
              <a:ext uri="{FF2B5EF4-FFF2-40B4-BE49-F238E27FC236}">
                <a16:creationId xmlns:a16="http://schemas.microsoft.com/office/drawing/2014/main" id="{F6BBEB44-01E5-4BD3-B5AC-84319A49B3A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A79E6F4-F73E-48D6-BFA8-D8DCD533BE5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2256119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Anthony Ciske, IT Director – Fabrikam Publishing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Network Administrator – Fabrikam Publishing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Application owners (Exchange, SQL, n-tier applications)</a:t>
            </a:r>
          </a:p>
        </p:txBody>
      </p:sp>
      <p:sp>
        <p:nvSpPr>
          <p:cNvPr id="4" name="Slide Number Placeholder 3"/>
          <p:cNvSpPr>
            <a:spLocks noGrp="1"/>
          </p:cNvSpPr>
          <p:nvPr>
            <p:ph type="sldNum" sz="quarter" idx="10"/>
          </p:nvPr>
        </p:nvSpPr>
        <p:spPr/>
        <p:txBody>
          <a:bodyPr/>
          <a:lstStyle/>
          <a:p>
            <a:fld id="{1EBAA5DD-E30D-4D08-9F31-9866B04DF950}" type="slidenum">
              <a:rPr lang="en-US" b="0" smtClean="0"/>
              <a:t>66</a:t>
            </a:fld>
            <a:endParaRPr lang="en-US" b="0" dirty="0"/>
          </a:p>
        </p:txBody>
      </p:sp>
      <p:sp>
        <p:nvSpPr>
          <p:cNvPr id="5" name="Rectangle 4">
            <a:extLst>
              <a:ext uri="{FF2B5EF4-FFF2-40B4-BE49-F238E27FC236}">
                <a16:creationId xmlns:a16="http://schemas.microsoft.com/office/drawing/2014/main" id="{C74FAE5F-3B9F-4EF7-BFC3-00F01B483EF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6336B31-44B6-47F7-8848-4D733C6840D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7179884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Fabrikam Publishing decided to complete their deployment of SCVMM and implement two Azure recovery solutions – Azure Site Recovery to provide failover capability of their virtual servers and Azure Backup to replace their existing backup solution and to provide longer term protection of their virtual and physical servers. Azure Site Recovery has been configured to use Microsoft Azure as a disaster recovery site, with protection enabled for virtual machines hosting servers critical from the business continuity standpoint.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For disaster recovery, Fabrikam implemented two separate Azure virtual networks. The first network was for planned/unplanned failover of their server workloads. The second virtual network was configured for testing failover in a non-disruptive manner. As part of the network configuration they implemented site-to-site connectivity between the failover virtual network and the on-premises sites that needed protecting.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Next, they deployed Active Directory in the failover virtual network and configured it to account for the local site to ensure localized authentication in recovery scenarios. In addition, DNS configuration on client systems as well as DNS settings on Azure virtual networks have been modified to ensure that name resolution continues to function during both test and planned/unplanned failover.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final step for the disaster recovery solution was to address application level recovery on the application servers and high-availability concerns for Exchange 2013, SQL Server 2014, and other Active Directory-integrated applications.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Fabrikam implemented site recovery by configuring cloud recovery settings for the application servers.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Exchange 2013 is not currently supported within Azure IaaS. For an immediate cloud based solution Exchange online is recommended.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For SQL Server deploying an AlwaysOn availability group on-premises with a replica in the failover network is the best solution. The replica should have async commit configured for replication.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Implementing separate recovery plans allows sequencing the failover of various tiers in a multi-tier application, hence, maintaining application consistency. What changes would you recommend to the existing SQL Server 2012 environment to facilitate high availability and recovery?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address the data security concerns, encryption was enabled so any at rest data is automatically encrypted by Azure Site Recovery. </a:t>
            </a:r>
          </a:p>
        </p:txBody>
      </p:sp>
      <p:sp>
        <p:nvSpPr>
          <p:cNvPr id="4" name="Slide Number Placeholder 3"/>
          <p:cNvSpPr>
            <a:spLocks noGrp="1"/>
          </p:cNvSpPr>
          <p:nvPr>
            <p:ph type="sldNum" sz="quarter" idx="10"/>
          </p:nvPr>
        </p:nvSpPr>
        <p:spPr/>
        <p:txBody>
          <a:bodyPr/>
          <a:lstStyle/>
          <a:p>
            <a:fld id="{1EBAA5DD-E30D-4D08-9F31-9866B04DF950}" type="slidenum">
              <a:rPr lang="en-US" b="0" smtClean="0"/>
              <a:t>67</a:t>
            </a:fld>
            <a:endParaRPr lang="en-US" b="0" dirty="0"/>
          </a:p>
        </p:txBody>
      </p:sp>
      <p:sp>
        <p:nvSpPr>
          <p:cNvPr id="5" name="Rectangle 4">
            <a:extLst>
              <a:ext uri="{FF2B5EF4-FFF2-40B4-BE49-F238E27FC236}">
                <a16:creationId xmlns:a16="http://schemas.microsoft.com/office/drawing/2014/main" id="{05B83A7E-D951-4627-9B17-FFA492A5C41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1BFBD06-FFAA-4901-9D2E-3EEE5A3BF89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7094206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second part of the preferred solution was to implement Azure Backup to remove the reliance on tape storage. Fabrikam created an Azure Backup Vault, downloaded and installed vault credentials on the servers that offload backups to tape and configured the Azure Backup Agent to protect the data in Azure instead of tape backup. </a:t>
            </a:r>
          </a:p>
        </p:txBody>
      </p:sp>
      <p:sp>
        <p:nvSpPr>
          <p:cNvPr id="4" name="Slide Number Placeholder 3"/>
          <p:cNvSpPr>
            <a:spLocks noGrp="1"/>
          </p:cNvSpPr>
          <p:nvPr>
            <p:ph type="sldNum" sz="quarter" idx="10"/>
          </p:nvPr>
        </p:nvSpPr>
        <p:spPr/>
        <p:txBody>
          <a:bodyPr/>
          <a:lstStyle/>
          <a:p>
            <a:fld id="{1EBAA5DD-E30D-4D08-9F31-9866B04DF950}" type="slidenum">
              <a:rPr lang="en-US" b="0" smtClean="0"/>
              <a:t>68</a:t>
            </a:fld>
            <a:endParaRPr lang="en-US" b="0" dirty="0"/>
          </a:p>
        </p:txBody>
      </p:sp>
      <p:sp>
        <p:nvSpPr>
          <p:cNvPr id="5" name="Rectangle 4">
            <a:extLst>
              <a:ext uri="{FF2B5EF4-FFF2-40B4-BE49-F238E27FC236}">
                <a16:creationId xmlns:a16="http://schemas.microsoft.com/office/drawing/2014/main" id="{8CF53BC0-0988-4FBA-99A3-74A14A51479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DA6CAF9-78C3-47E3-86CD-888C0C0A901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5588134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Fabrikam Publishing is using Microsoft Azure Site Recovery to implement their Disaster Recovery and Business Continuity strategy. By leveraging built-in features of Azure Site Recovery, they are able to accomplish their recovery and resiliency objectives efficiently and with a minimal cost, giving them a competitive advantage.</a:t>
            </a:r>
          </a:p>
        </p:txBody>
      </p:sp>
      <p:sp>
        <p:nvSpPr>
          <p:cNvPr id="4" name="Slide Number Placeholder 3"/>
          <p:cNvSpPr>
            <a:spLocks noGrp="1"/>
          </p:cNvSpPr>
          <p:nvPr>
            <p:ph type="sldNum" sz="quarter" idx="10"/>
          </p:nvPr>
        </p:nvSpPr>
        <p:spPr/>
        <p:txBody>
          <a:bodyPr/>
          <a:lstStyle/>
          <a:p>
            <a:fld id="{1EBAA5DD-E30D-4D08-9F31-9866B04DF950}" type="slidenum">
              <a:rPr lang="en-US" b="0" smtClean="0"/>
              <a:t>69</a:t>
            </a:fld>
            <a:endParaRPr lang="en-US" b="0" dirty="0"/>
          </a:p>
        </p:txBody>
      </p:sp>
      <p:sp>
        <p:nvSpPr>
          <p:cNvPr id="5" name="Rectangle 4">
            <a:extLst>
              <a:ext uri="{FF2B5EF4-FFF2-40B4-BE49-F238E27FC236}">
                <a16:creationId xmlns:a16="http://schemas.microsoft.com/office/drawing/2014/main" id="{B08EED8A-3576-485E-A7A1-B82837AAEF9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D1E917F-9926-4B36-B55F-886576673DB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572869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7</a:t>
            </a:fld>
            <a:endParaRPr lang="en-US" b="0" dirty="0"/>
          </a:p>
        </p:txBody>
      </p:sp>
      <p:sp>
        <p:nvSpPr>
          <p:cNvPr id="5" name="Rectangle 4">
            <a:extLst>
              <a:ext uri="{FF2B5EF4-FFF2-40B4-BE49-F238E27FC236}">
                <a16:creationId xmlns:a16="http://schemas.microsoft.com/office/drawing/2014/main" id="{37A5DF61-EDA8-4607-8964-D11CEF67944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899BF1A-CABB-4613-9F5C-A488FA9B467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034823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Recovery Objectives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Site Recovery with a recovery site in Azure offers the ability to perform planned and unplanned recovery and carry out testing with minimal disruption to the production environment.  It allows for orchestrated, automated and orderly failover and failback processes, so different tiers of the application can start in the correct order and remain in a consistent state without manual intervention. </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Cost Effective</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Site Recovery eliminates capital expenses associated with implementing a secondary data center and provides predictable operational expenses. Azure Backup allows for centralized management of backups and eliminates the dependency on offsite tape storage.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Security and Privacy</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Data replicated to Azure is encrypted during transit and, if desired, it can be encrypted at rest, while residing in the storage account.</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Non-Disruptive Testing of their DR Solution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Site Recovery supports non-disruptive testing. Fabrikam can validate their disaster recovery solution as their environment changes without disrupting production. </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EBAA5DD-E30D-4D08-9F31-9866B04DF950}" type="slidenum">
              <a:rPr lang="en-US" b="0" smtClean="0"/>
              <a:t>70</a:t>
            </a:fld>
            <a:endParaRPr lang="en-US" b="0" dirty="0"/>
          </a:p>
        </p:txBody>
      </p:sp>
      <p:sp>
        <p:nvSpPr>
          <p:cNvPr id="5" name="Rectangle 4">
            <a:extLst>
              <a:ext uri="{FF2B5EF4-FFF2-40B4-BE49-F238E27FC236}">
                <a16:creationId xmlns:a16="http://schemas.microsoft.com/office/drawing/2014/main" id="{8EF57589-53A8-445A-A555-1FD51F50568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F0FB991-DA61-4D48-8C33-8EEDC20FF82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8398330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71</a:t>
            </a:fld>
            <a:endParaRPr lang="en-US" b="0" dirty="0"/>
          </a:p>
        </p:txBody>
      </p:sp>
      <p:sp>
        <p:nvSpPr>
          <p:cNvPr id="5" name="Rectangle 4">
            <a:extLst>
              <a:ext uri="{FF2B5EF4-FFF2-40B4-BE49-F238E27FC236}">
                <a16:creationId xmlns:a16="http://schemas.microsoft.com/office/drawing/2014/main" id="{CF5360BD-728C-412C-8B6F-2309C4F03DD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951065A-843F-4F01-98EC-AE95747022A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5620771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lab assumes that students have their own Azure subscriptions that do not contain any existing cloud services, storage accounts, or Azure SQL Database servers.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is continually improving, so the user interface might have been updated since this lab was written. Before students start the lab, make them aware of any differences between the steps described in the lab and the current user interface.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Deploying a Chef Management Server using ARM</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Configuring Management Server</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3: Deploying a VM Scale Set using Chef-Configured VMs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4: Cleanup Subscription</a:t>
            </a:r>
          </a:p>
        </p:txBody>
      </p:sp>
      <p:sp>
        <p:nvSpPr>
          <p:cNvPr id="4" name="Slide Number Placeholder 3"/>
          <p:cNvSpPr>
            <a:spLocks noGrp="1"/>
          </p:cNvSpPr>
          <p:nvPr>
            <p:ph type="sldNum" sz="quarter" idx="10"/>
          </p:nvPr>
        </p:nvSpPr>
        <p:spPr/>
        <p:txBody>
          <a:bodyPr/>
          <a:lstStyle/>
          <a:p>
            <a:fld id="{1EBAA5DD-E30D-4D08-9F31-9866B04DF950}" type="slidenum">
              <a:rPr lang="en-US" b="0" smtClean="0"/>
              <a:t>72</a:t>
            </a:fld>
            <a:endParaRPr lang="en-US" b="0" dirty="0"/>
          </a:p>
        </p:txBody>
      </p:sp>
      <p:sp>
        <p:nvSpPr>
          <p:cNvPr id="5" name="Rectangle 4">
            <a:extLst>
              <a:ext uri="{FF2B5EF4-FFF2-40B4-BE49-F238E27FC236}">
                <a16:creationId xmlns:a16="http://schemas.microsoft.com/office/drawing/2014/main" id="{6D7DB040-7DC0-43A6-A4CB-7870257791E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B7B7FAC-7520-41B9-9011-70318B9A457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34822329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EBAA5DD-E30D-4D08-9F31-9866B04DF950}" type="slidenum">
              <a:rPr lang="en-US" b="0" smtClean="0"/>
              <a:t>73</a:t>
            </a:fld>
            <a:endParaRPr lang="en-US" b="0" dirty="0"/>
          </a:p>
        </p:txBody>
      </p:sp>
      <p:sp>
        <p:nvSpPr>
          <p:cNvPr id="5" name="Rectangle 4">
            <a:extLst>
              <a:ext uri="{FF2B5EF4-FFF2-40B4-BE49-F238E27FC236}">
                <a16:creationId xmlns:a16="http://schemas.microsoft.com/office/drawing/2014/main" id="{DA07E62C-A7C2-4667-B558-89D9490AED8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8E2CC82-FA01-41BB-8236-B1F97778BC6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7878204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Do you find it easier to use PowerShell DSC or Chef to configure a VM in a VM Scale Set?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answer will depend wildly based on the respondent. If the respondent likes to write code, then the Ruby in Chef recipes will be easier to follow. If the respondent prefers to write scripts, then the PowerShell for DSC will be more familiar.</a:t>
            </a:r>
          </a:p>
        </p:txBody>
      </p:sp>
      <p:sp>
        <p:nvSpPr>
          <p:cNvPr id="4" name="Slide Number Placeholder 3"/>
          <p:cNvSpPr>
            <a:spLocks noGrp="1"/>
          </p:cNvSpPr>
          <p:nvPr>
            <p:ph type="sldNum" sz="quarter" idx="10"/>
          </p:nvPr>
        </p:nvSpPr>
        <p:spPr/>
        <p:txBody>
          <a:bodyPr/>
          <a:lstStyle/>
          <a:p>
            <a:fld id="{1EBAA5DD-E30D-4D08-9F31-9866B04DF950}" type="slidenum">
              <a:rPr lang="en-US" b="0" smtClean="0"/>
              <a:t>74</a:t>
            </a:fld>
            <a:endParaRPr lang="en-US" b="0" dirty="0"/>
          </a:p>
        </p:txBody>
      </p:sp>
      <p:sp>
        <p:nvSpPr>
          <p:cNvPr id="5" name="Rectangle 4">
            <a:extLst>
              <a:ext uri="{FF2B5EF4-FFF2-40B4-BE49-F238E27FC236}">
                <a16:creationId xmlns:a16="http://schemas.microsoft.com/office/drawing/2014/main" id="{15251F91-B7F5-41CD-8DD1-13738196A6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1C46CBA-BD44-42B7-ABC3-33E90C7B815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2519029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Review 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What questions would you ask your IT team before you design a backup solution for your organization?</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p>
          <a:p>
            <a:r>
              <a:rPr lang="en-US" sz="1000" dirty="0">
                <a:latin typeface="Arial" panose="020B0604020202020204" pitchFamily="34" charset="0"/>
                <a:cs typeface="Times New Roman" panose="02020603050405020304" pitchFamily="18" charset="0"/>
              </a:rPr>
              <a:t>Answers may include: </a:t>
            </a:r>
          </a:p>
          <a:p>
            <a:pPr marL="171450" lvl="0" indent="-171450">
              <a:spcBef>
                <a:spcPts val="600"/>
              </a:spcBef>
              <a:buFont typeface="Arial" panose="020B0604020202020204" pitchFamily="34" charset="0"/>
              <a:buChar char="•"/>
            </a:pPr>
            <a:r>
              <a:rPr lang="en-US" sz="1000" kern="1200" dirty="0">
                <a:solidFill>
                  <a:schemeClr val="tx1"/>
                </a:solidFill>
                <a:effectLst/>
                <a:latin typeface="Arial" panose="020B0604020202020204" pitchFamily="34" charset="0"/>
                <a:cs typeface="Arial" panose="020B0604020202020204" pitchFamily="34" charset="0"/>
              </a:rPr>
              <a:t>How often do you restore from backups?</a:t>
            </a:r>
          </a:p>
          <a:p>
            <a:pPr marL="171450" lvl="0" indent="-171450">
              <a:spcBef>
                <a:spcPts val="600"/>
              </a:spcBef>
              <a:buFont typeface="Arial" panose="020B0604020202020204" pitchFamily="34" charset="0"/>
              <a:buChar char="•"/>
            </a:pPr>
            <a:r>
              <a:rPr lang="en-US" sz="1000" kern="1200" dirty="0">
                <a:solidFill>
                  <a:schemeClr val="tx1"/>
                </a:solidFill>
                <a:effectLst/>
                <a:latin typeface="Arial" panose="020B0604020202020204" pitchFamily="34" charset="0"/>
                <a:cs typeface="Arial" panose="020B0604020202020204" pitchFamily="34" charset="0"/>
              </a:rPr>
              <a:t>What data is considered “high priority” for backup?</a:t>
            </a:r>
          </a:p>
          <a:p>
            <a:pPr marL="171450" lvl="0" indent="-171450">
              <a:spcBef>
                <a:spcPts val="600"/>
              </a:spcBef>
              <a:buFont typeface="Arial" panose="020B0604020202020204" pitchFamily="34" charset="0"/>
              <a:buChar char="•"/>
            </a:pPr>
            <a:r>
              <a:rPr lang="en-US" sz="1000" kern="1200" dirty="0">
                <a:solidFill>
                  <a:schemeClr val="tx1"/>
                </a:solidFill>
                <a:effectLst/>
                <a:latin typeface="Arial" panose="020B0604020202020204" pitchFamily="34" charset="0"/>
                <a:cs typeface="Arial" panose="020B0604020202020204" pitchFamily="34" charset="0"/>
              </a:rPr>
              <a:t>How long should your data be retained?</a:t>
            </a:r>
          </a:p>
          <a:p>
            <a:pPr marL="171450" lvl="0" indent="-171450">
              <a:spcBef>
                <a:spcPts val="600"/>
              </a:spcBef>
              <a:buFont typeface="Arial" panose="020B0604020202020204" pitchFamily="34" charset="0"/>
              <a:buChar char="•"/>
            </a:pPr>
            <a:r>
              <a:rPr lang="en-US" sz="1000" kern="1200" dirty="0">
                <a:solidFill>
                  <a:schemeClr val="tx1"/>
                </a:solidFill>
                <a:effectLst/>
                <a:latin typeface="Arial" panose="020B0604020202020204" pitchFamily="34" charset="0"/>
                <a:cs typeface="Arial" panose="020B0604020202020204" pitchFamily="34" charset="0"/>
              </a:rPr>
              <a:t>What is your service-level agreement (SLA) for restoration from backup after a data or system failure?</a:t>
            </a:r>
          </a:p>
          <a:p>
            <a:pPr marL="171450" lvl="0" indent="-171450">
              <a:spcBef>
                <a:spcPts val="600"/>
              </a:spcBef>
              <a:buFont typeface="Arial" panose="020B0604020202020204" pitchFamily="34" charset="0"/>
              <a:buChar char="•"/>
            </a:pPr>
            <a:r>
              <a:rPr lang="en-US" sz="1000" kern="1200" dirty="0">
                <a:solidFill>
                  <a:schemeClr val="tx1"/>
                </a:solidFill>
                <a:effectLst/>
                <a:latin typeface="Arial" panose="020B0604020202020204" pitchFamily="34" charset="0"/>
                <a:cs typeface="Arial" panose="020B0604020202020204" pitchFamily="34" charset="0"/>
              </a:rPr>
              <a:t>Do you have long-term data that requires little to no access?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EBAA5DD-E30D-4D08-9F31-9866B04DF950}" type="slidenum">
              <a:rPr lang="en-US" b="0" smtClean="0"/>
              <a:t>75</a:t>
            </a:fld>
            <a:endParaRPr lang="en-US" b="0" dirty="0"/>
          </a:p>
        </p:txBody>
      </p:sp>
      <p:sp>
        <p:nvSpPr>
          <p:cNvPr id="5" name="Rectangle 4">
            <a:extLst>
              <a:ext uri="{FF2B5EF4-FFF2-40B4-BE49-F238E27FC236}">
                <a16:creationId xmlns:a16="http://schemas.microsoft.com/office/drawing/2014/main" id="{6F7CFF66-22D4-480F-9AE7-7D538C2DBD5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54AA1B4-00CB-4611-8344-7A922ABF82E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6339843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a:xfrm>
            <a:off x="0" y="238125"/>
            <a:ext cx="3038475" cy="347663"/>
          </a:xfrm>
        </p:spPr>
        <p:txBody>
          <a:bodyPr/>
          <a:lstStyle/>
          <a:p>
            <a:pPr>
              <a:defRPr/>
            </a:pPr>
            <a:r>
              <a:rPr lang="en-US" dirty="0">
                <a:solidFill>
                  <a:srgbClr val="336699"/>
                </a:solidFill>
                <a:latin typeface="Arial" panose="020B0604020202020204" pitchFamily="34" charset="0"/>
              </a:rPr>
              <a:t>12: Monitoring &amp; Automating Azure Solutions</a:t>
            </a:r>
          </a:p>
        </p:txBody>
      </p:sp>
      <p:sp>
        <p:nvSpPr>
          <p:cNvPr id="35843" name="Rectangle 3"/>
          <p:cNvSpPr>
            <a:spLocks noGrp="1" noChangeArrowheads="1"/>
          </p:cNvSpPr>
          <p:nvPr>
            <p:ph type="dt" sz="quarter" idx="1"/>
          </p:nvPr>
        </p:nvSpPr>
        <p:spPr>
          <a:xfrm>
            <a:off x="0" y="0"/>
            <a:ext cx="3038475" cy="222250"/>
          </a:xfrm>
        </p:spPr>
        <p:txBody>
          <a:bodyPr/>
          <a:lstStyle/>
          <a:p>
            <a:pPr algn="l">
              <a:defRPr/>
            </a:pPr>
            <a:r>
              <a:rPr lang="en-US" dirty="0">
                <a:solidFill>
                  <a:srgbClr val="000000"/>
                </a:solidFill>
                <a:latin typeface="Arial" panose="020B0604020202020204" pitchFamily="34" charset="0"/>
              </a:rPr>
              <a:t>20535A</a:t>
            </a:r>
          </a:p>
        </p:txBody>
      </p:sp>
      <p:sp>
        <p:nvSpPr>
          <p:cNvPr id="35844" name="Rectangle 7"/>
          <p:cNvSpPr>
            <a:spLocks noGrp="1" noChangeArrowheads="1"/>
          </p:cNvSpPr>
          <p:nvPr>
            <p:ph type="sldNum" sz="quarter" idx="5"/>
          </p:nvPr>
        </p:nvSpPr>
        <p:spPr/>
        <p:txBody>
          <a:bodyPr/>
          <a:lstStyle/>
          <a:p>
            <a:pPr>
              <a:defRPr/>
            </a:pPr>
            <a:fld id="{FE8447A3-87D6-4C56-8518-E71A4C2008B7}" type="slidenum">
              <a:rPr lang="en-US" b="0" smtClean="0"/>
              <a:pPr>
                <a:defRPr/>
              </a:pPr>
              <a:t>76</a:t>
            </a:fld>
            <a:endParaRPr lang="en-US" b="0" dirty="0"/>
          </a:p>
        </p:txBody>
      </p:sp>
      <p:sp>
        <p:nvSpPr>
          <p:cNvPr id="33797" name="Rectangle 2"/>
          <p:cNvSpPr>
            <a:spLocks noGrp="1" noRot="1" noChangeAspect="1" noChangeArrowheads="1" noTextEdit="1"/>
          </p:cNvSpPr>
          <p:nvPr>
            <p:ph type="sldImg"/>
          </p:nvPr>
        </p:nvSpPr>
        <p:spPr>
          <a:xfrm>
            <a:off x="4445000" y="93663"/>
            <a:ext cx="2433638" cy="1825625"/>
          </a:xfrm>
          <a:ln/>
        </p:spPr>
      </p:sp>
      <p:sp>
        <p:nvSpPr>
          <p:cNvPr id="33798" name="Rectangle 3"/>
          <p:cNvSpPr>
            <a:spLocks noGrp="1" noChangeArrowheads="1"/>
          </p:cNvSpPr>
          <p:nvPr>
            <p:ph type="body" idx="1"/>
          </p:nvPr>
        </p:nvSpPr>
        <p:spPr>
          <a:xfrm>
            <a:off x="314326" y="2033588"/>
            <a:ext cx="6286500" cy="5651500"/>
          </a:xfrm>
          <a:noFill/>
          <a:ln/>
        </p:spPr>
        <p:txBody>
          <a:bodyPr/>
          <a:lstStyle/>
          <a:p>
            <a:pPr eaLnBrk="1" hangingPunct="1"/>
            <a:r>
              <a:rPr lang="en-US" altLang="ko-KR" sz="1000" dirty="0">
                <a:latin typeface="Arial" panose="020B0604020202020204" pitchFamily="34" charset="0"/>
                <a:ea typeface="굴림" pitchFamily="34" charset="-127"/>
                <a:cs typeface="Arial" panose="020B0604020202020204" pitchFamily="34" charset="0"/>
              </a:rPr>
              <a:t>Remind students to complete the course evaluation.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8</a:t>
            </a:fld>
            <a:endParaRPr lang="en-US" b="0" dirty="0"/>
          </a:p>
        </p:txBody>
      </p:sp>
      <p:sp>
        <p:nvSpPr>
          <p:cNvPr id="5" name="Rectangle 4">
            <a:extLst>
              <a:ext uri="{FF2B5EF4-FFF2-40B4-BE49-F238E27FC236}">
                <a16:creationId xmlns:a16="http://schemas.microsoft.com/office/drawing/2014/main" id="{79B9A9DF-848A-4AD2-9FCE-22E5F7AF8BA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EF4182D-940F-4923-8A8D-389BB06808D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730649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9</a:t>
            </a:fld>
            <a:endParaRPr lang="en-US" b="0" dirty="0"/>
          </a:p>
        </p:txBody>
      </p:sp>
      <p:sp>
        <p:nvSpPr>
          <p:cNvPr id="5" name="Rectangle 4">
            <a:extLst>
              <a:ext uri="{FF2B5EF4-FFF2-40B4-BE49-F238E27FC236}">
                <a16:creationId xmlns:a16="http://schemas.microsoft.com/office/drawing/2014/main" id="{5C328088-6F62-463F-84F4-CAF4E77624F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5C384B2-60BC-46E2-8C62-082634E987E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465839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408816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041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483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F330-5D77-4FA3-AC51-E52274D047D1}"/>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6F2A88EE-F2C7-488E-B69D-42FB46432DE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184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3614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876431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958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57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413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122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005871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14487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81497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21.emf"/><Relationship Id="rId13" Type="http://schemas.microsoft.com/office/2007/relationships/hdphoto" Target="../media/hdphoto1.wdp"/><Relationship Id="rId3" Type="http://schemas.openxmlformats.org/officeDocument/2006/relationships/image" Target="../media/image16.png"/><Relationship Id="rId7" Type="http://schemas.openxmlformats.org/officeDocument/2006/relationships/image" Target="../media/image20.emf"/><Relationship Id="rId12"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emf"/><Relationship Id="rId5" Type="http://schemas.openxmlformats.org/officeDocument/2006/relationships/image" Target="../media/image18.png"/><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23.emf"/><Relationship Id="rId3" Type="http://schemas.openxmlformats.org/officeDocument/2006/relationships/image" Target="../media/image17.emf"/><Relationship Id="rId7" Type="http://schemas.openxmlformats.org/officeDocument/2006/relationships/image" Target="../media/image22.emf"/><Relationship Id="rId12" Type="http://schemas.openxmlformats.org/officeDocument/2006/relationships/image" Target="../media/image19.png"/><Relationship Id="rId17" Type="http://schemas.openxmlformats.org/officeDocument/2006/relationships/image" Target="../media/image26.png"/><Relationship Id="rId2" Type="http://schemas.openxmlformats.org/officeDocument/2006/relationships/notesSlide" Target="../notesSlides/notesSlide26.xml"/><Relationship Id="rId16" Type="http://schemas.microsoft.com/office/2007/relationships/hdphoto" Target="../media/hdphoto1.wdp"/><Relationship Id="rId1" Type="http://schemas.openxmlformats.org/officeDocument/2006/relationships/slideLayout" Target="../slideLayouts/slideLayout6.xml"/><Relationship Id="rId6" Type="http://schemas.openxmlformats.org/officeDocument/2006/relationships/image" Target="../media/image21.emf"/><Relationship Id="rId11" Type="http://schemas.openxmlformats.org/officeDocument/2006/relationships/image" Target="../media/image18.png"/><Relationship Id="rId5" Type="http://schemas.openxmlformats.org/officeDocument/2006/relationships/image" Target="../media/image27.emf"/><Relationship Id="rId15" Type="http://schemas.openxmlformats.org/officeDocument/2006/relationships/image" Target="../media/image25.png"/><Relationship Id="rId10" Type="http://schemas.openxmlformats.org/officeDocument/2006/relationships/image" Target="../media/image20.emf"/><Relationship Id="rId4" Type="http://schemas.openxmlformats.org/officeDocument/2006/relationships/image" Target="../media/image16.png"/><Relationship Id="rId9" Type="http://schemas.openxmlformats.org/officeDocument/2006/relationships/image" Target="../media/image29.emf"/><Relationship Id="rId14" Type="http://schemas.openxmlformats.org/officeDocument/2006/relationships/image" Target="../media/image24.emf"/></Relationships>
</file>

<file path=ppt/slides/_rels/slide27.xml.rels><?xml version="1.0" encoding="UTF-8" standalone="yes"?>
<Relationships xmlns="http://schemas.openxmlformats.org/package/2006/relationships"><Relationship Id="rId8" Type="http://schemas.openxmlformats.org/officeDocument/2006/relationships/image" Target="../media/image21.emf"/><Relationship Id="rId13" Type="http://schemas.microsoft.com/office/2007/relationships/hdphoto" Target="../media/hdphoto1.wdp"/><Relationship Id="rId3" Type="http://schemas.openxmlformats.org/officeDocument/2006/relationships/image" Target="../media/image16.png"/><Relationship Id="rId7" Type="http://schemas.openxmlformats.org/officeDocument/2006/relationships/image" Target="../media/image20.emf"/><Relationship Id="rId12"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emf"/><Relationship Id="rId5" Type="http://schemas.openxmlformats.org/officeDocument/2006/relationships/image" Target="../media/image18.png"/><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0.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37.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0.png"/><Relationship Id="rId9" Type="http://schemas.openxmlformats.org/officeDocument/2006/relationships/image" Target="../media/image53.png"/></Relationships>
</file>

<file path=ppt/slides/_rels/slide3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43.png"/><Relationship Id="rId4" Type="http://schemas.openxmlformats.org/officeDocument/2006/relationships/image" Target="../media/image5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emf"/><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60.emf"/><Relationship Id="rId9" Type="http://schemas.openxmlformats.org/officeDocument/2006/relationships/image" Target="../media/image21.emf"/></Relationships>
</file>

<file path=ppt/slides/_rels/slide37.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19.png"/><Relationship Id="rId3" Type="http://schemas.openxmlformats.org/officeDocument/2006/relationships/image" Target="../media/image17.emf"/><Relationship Id="rId7" Type="http://schemas.openxmlformats.org/officeDocument/2006/relationships/image" Target="../media/image22.emf"/><Relationship Id="rId12"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1.emf"/><Relationship Id="rId11" Type="http://schemas.openxmlformats.org/officeDocument/2006/relationships/image" Target="../media/image60.emf"/><Relationship Id="rId5" Type="http://schemas.openxmlformats.org/officeDocument/2006/relationships/image" Target="../media/image27.emf"/><Relationship Id="rId15" Type="http://schemas.openxmlformats.org/officeDocument/2006/relationships/image" Target="../media/image24.emf"/><Relationship Id="rId10" Type="http://schemas.openxmlformats.org/officeDocument/2006/relationships/image" Target="../media/image20.emf"/><Relationship Id="rId4" Type="http://schemas.openxmlformats.org/officeDocument/2006/relationships/image" Target="../media/image16.png"/><Relationship Id="rId9" Type="http://schemas.openxmlformats.org/officeDocument/2006/relationships/image" Target="../media/image29.emf"/><Relationship Id="rId14" Type="http://schemas.openxmlformats.org/officeDocument/2006/relationships/image" Target="../media/image23.emf"/></Relationships>
</file>

<file path=ppt/slides/_rels/slide3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emf"/><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emf"/><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60.emf"/><Relationship Id="rId9" Type="http://schemas.openxmlformats.org/officeDocument/2006/relationships/image" Target="../media/image21.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64.png"/><Relationship Id="rId12" Type="http://schemas.openxmlformats.org/officeDocument/2006/relationships/image" Target="../media/image21.emf"/><Relationship Id="rId2" Type="http://schemas.openxmlformats.org/officeDocument/2006/relationships/notesSlide" Target="../notesSlides/notesSlide43.xml"/><Relationship Id="rId16" Type="http://schemas.openxmlformats.org/officeDocument/2006/relationships/image" Target="../media/image68.jpg"/><Relationship Id="rId1" Type="http://schemas.openxmlformats.org/officeDocument/2006/relationships/slideLayout" Target="../slideLayouts/slideLayout6.xml"/><Relationship Id="rId6" Type="http://schemas.openxmlformats.org/officeDocument/2006/relationships/image" Target="../media/image63.svg"/><Relationship Id="rId11" Type="http://schemas.openxmlformats.org/officeDocument/2006/relationships/image" Target="../media/image20.emf"/><Relationship Id="rId5" Type="http://schemas.openxmlformats.org/officeDocument/2006/relationships/image" Target="../media/image62.png"/><Relationship Id="rId15" Type="http://schemas.openxmlformats.org/officeDocument/2006/relationships/image" Target="../media/image67.jpg"/><Relationship Id="rId10" Type="http://schemas.openxmlformats.org/officeDocument/2006/relationships/image" Target="../media/image19.png"/><Relationship Id="rId4" Type="http://schemas.openxmlformats.org/officeDocument/2006/relationships/image" Target="../media/image61.png"/><Relationship Id="rId9" Type="http://schemas.openxmlformats.org/officeDocument/2006/relationships/image" Target="../media/image18.png"/><Relationship Id="rId14" Type="http://schemas.openxmlformats.org/officeDocument/2006/relationships/image" Target="../media/image66.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3" Type="http://schemas.openxmlformats.org/officeDocument/2006/relationships/image" Target="../media/image66.jpg"/><Relationship Id="rId7" Type="http://schemas.openxmlformats.org/officeDocument/2006/relationships/image" Target="../media/image79.png"/><Relationship Id="rId12" Type="http://schemas.openxmlformats.org/officeDocument/2006/relationships/image" Target="../media/image83.png"/><Relationship Id="rId2" Type="http://schemas.openxmlformats.org/officeDocument/2006/relationships/notesSlide" Target="../notesSlides/notesSlide48.xml"/><Relationship Id="rId16"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78.png"/><Relationship Id="rId11" Type="http://schemas.openxmlformats.org/officeDocument/2006/relationships/image" Target="../media/image17.emf"/><Relationship Id="rId5" Type="http://schemas.openxmlformats.org/officeDocument/2006/relationships/image" Target="../media/image77.svg"/><Relationship Id="rId15" Type="http://schemas.openxmlformats.org/officeDocument/2006/relationships/image" Target="../media/image85.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40.png"/></Relationships>
</file>

<file path=ppt/slides/_rels/slide49.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19.png"/><Relationship Id="rId3" Type="http://schemas.openxmlformats.org/officeDocument/2006/relationships/image" Target="../media/image87.png"/><Relationship Id="rId7" Type="http://schemas.openxmlformats.org/officeDocument/2006/relationships/image" Target="../media/image65.svg"/><Relationship Id="rId12"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1.png"/><Relationship Id="rId5" Type="http://schemas.openxmlformats.org/officeDocument/2006/relationships/image" Target="../media/image63.svg"/><Relationship Id="rId10" Type="http://schemas.openxmlformats.org/officeDocument/2006/relationships/image" Target="../media/image22.emf"/><Relationship Id="rId4" Type="http://schemas.openxmlformats.org/officeDocument/2006/relationships/image" Target="../media/image62.png"/><Relationship Id="rId9"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90.png"/><Relationship Id="rId4" Type="http://schemas.openxmlformats.org/officeDocument/2006/relationships/diagramLayout" Target="../diagrams/layout1.xml"/><Relationship Id="rId9" Type="http://schemas.openxmlformats.org/officeDocument/2006/relationships/image" Target="../media/image89.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95.emf"/><Relationship Id="rId4" Type="http://schemas.openxmlformats.org/officeDocument/2006/relationships/image" Target="../media/image9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bb04763b-6662-436e-bff2-e2dc0c09868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736C-54DE-4568-83C3-06550648D2F1}"/>
              </a:ext>
            </a:extLst>
          </p:cNvPr>
          <p:cNvSpPr>
            <a:spLocks noGrp="1"/>
          </p:cNvSpPr>
          <p:nvPr>
            <p:ph type="ctrTitle" sz="quarter"/>
          </p:nvPr>
        </p:nvSpPr>
        <p:spPr>
          <a:xfrm>
            <a:off x="3200400" y="1828800"/>
            <a:ext cx="5732417" cy="1016000"/>
          </a:xfrm>
        </p:spPr>
        <p:txBody>
          <a:bodyPr/>
          <a:lstStyle/>
          <a:p>
            <a:r>
              <a:rPr lang="en-US" dirty="0"/>
              <a:t>Module 12</a:t>
            </a:r>
          </a:p>
        </p:txBody>
      </p:sp>
      <p:sp>
        <p:nvSpPr>
          <p:cNvPr id="3" name="Subtitle 2">
            <a:extLst>
              <a:ext uri="{FF2B5EF4-FFF2-40B4-BE49-F238E27FC236}">
                <a16:creationId xmlns:a16="http://schemas.microsoft.com/office/drawing/2014/main" id="{8C80A0A5-564E-4625-946E-D31539ADB13B}"/>
              </a:ext>
            </a:extLst>
          </p:cNvPr>
          <p:cNvSpPr>
            <a:spLocks noGrp="1"/>
          </p:cNvSpPr>
          <p:nvPr>
            <p:ph type="subTitle" sz="quarter" idx="1"/>
          </p:nvPr>
        </p:nvSpPr>
        <p:spPr/>
        <p:txBody>
          <a:bodyPr/>
          <a:lstStyle/>
          <a:p>
            <a:r>
              <a:rPr lang="en-US" dirty="0"/>
              <a:t>Monitoring &amp; Automating </a:t>
            </a:r>
            <a:br>
              <a:rPr lang="en-US" dirty="0"/>
            </a:br>
            <a:r>
              <a:rPr lang="en-US" dirty="0"/>
              <a:t>Azure Solutions
</a:t>
            </a:r>
          </a:p>
        </p:txBody>
      </p:sp>
    </p:spTree>
    <p:extLst>
      <p:ext uri="{BB962C8B-B14F-4D97-AF65-F5344CB8AC3E}">
        <p14:creationId xmlns:p14="http://schemas.microsoft.com/office/powerpoint/2010/main" val="235317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7acfc592-82ee-4ad4-9725-598543f2c9f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D2B6-431F-4E73-9A55-5D22FEBAC1C5}"/>
              </a:ext>
            </a:extLst>
          </p:cNvPr>
          <p:cNvSpPr>
            <a:spLocks noGrp="1"/>
          </p:cNvSpPr>
          <p:nvPr>
            <p:ph type="title"/>
          </p:nvPr>
        </p:nvSpPr>
        <p:spPr/>
        <p:txBody>
          <a:bodyPr/>
          <a:lstStyle/>
          <a:p>
            <a:r>
              <a:rPr lang="en-US" dirty="0"/>
              <a:t>Azure Advisors</a:t>
            </a:r>
          </a:p>
        </p:txBody>
      </p:sp>
      <p:sp>
        <p:nvSpPr>
          <p:cNvPr id="4" name="Content Placeholder 2">
            <a:extLst>
              <a:ext uri="{FF2B5EF4-FFF2-40B4-BE49-F238E27FC236}">
                <a16:creationId xmlns:a16="http://schemas.microsoft.com/office/drawing/2014/main" id="{B78185C2-66B2-4D29-9A3A-8ECD07EF656D}"/>
              </a:ext>
            </a:extLst>
          </p:cNvPr>
          <p:cNvSpPr txBox="1">
            <a:spLocks/>
          </p:cNvSpPr>
          <p:nvPr/>
        </p:nvSpPr>
        <p:spPr>
          <a:xfrm>
            <a:off x="458788" y="1021215"/>
            <a:ext cx="8119156" cy="96370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i="1" kern="0" dirty="0">
                <a:solidFill>
                  <a:srgbClr val="000000"/>
                </a:solidFill>
              </a:rPr>
              <a:t>“Optimize your Azure Resources, according to Microsoft Best Practices”</a:t>
            </a:r>
          </a:p>
          <a:p>
            <a:pPr marL="0" lvl="0" indent="0" algn="ctr">
              <a:buNone/>
            </a:pPr>
            <a:endParaRPr lang="en-US" b="0" i="1" kern="0" dirty="0">
              <a:solidFill>
                <a:srgbClr val="000000"/>
              </a:solidFill>
            </a:endParaRPr>
          </a:p>
        </p:txBody>
      </p:sp>
      <p:grpSp>
        <p:nvGrpSpPr>
          <p:cNvPr id="3" name="Group 2" descr="Advisors &quot;value add&quot; for businesses">
            <a:extLst>
              <a:ext uri="{FF2B5EF4-FFF2-40B4-BE49-F238E27FC236}">
                <a16:creationId xmlns:a16="http://schemas.microsoft.com/office/drawing/2014/main" id="{4BC1D3CA-C6EC-4BBE-B568-661CCED5F982}"/>
              </a:ext>
            </a:extLst>
          </p:cNvPr>
          <p:cNvGrpSpPr/>
          <p:nvPr/>
        </p:nvGrpSpPr>
        <p:grpSpPr>
          <a:xfrm>
            <a:off x="228600" y="3214476"/>
            <a:ext cx="8686800" cy="2571127"/>
            <a:chOff x="228600" y="3214476"/>
            <a:chExt cx="8686800" cy="2571127"/>
          </a:xfrm>
        </p:grpSpPr>
        <p:sp>
          <p:nvSpPr>
            <p:cNvPr id="5" name="Rectangle 4">
              <a:extLst>
                <a:ext uri="{FF2B5EF4-FFF2-40B4-BE49-F238E27FC236}">
                  <a16:creationId xmlns:a16="http://schemas.microsoft.com/office/drawing/2014/main" id="{F4D9C89D-8A28-4340-9CE9-09232FA6F8CB}"/>
                </a:ext>
              </a:extLst>
            </p:cNvPr>
            <p:cNvSpPr/>
            <p:nvPr/>
          </p:nvSpPr>
          <p:spPr>
            <a:xfrm>
              <a:off x="228600" y="3214476"/>
              <a:ext cx="1898044" cy="1898044"/>
            </a:xfrm>
            <a:prstGeom prst="rect">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lvl="0" algn="ctr" fontAlgn="auto">
                <a:spcBef>
                  <a:spcPts val="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Improve the availability of business-critical applications</a:t>
              </a:r>
            </a:p>
          </p:txBody>
        </p:sp>
        <p:sp>
          <p:nvSpPr>
            <p:cNvPr id="6" name="Rectangle 5">
              <a:extLst>
                <a:ext uri="{FF2B5EF4-FFF2-40B4-BE49-F238E27FC236}">
                  <a16:creationId xmlns:a16="http://schemas.microsoft.com/office/drawing/2014/main" id="{B68255A5-BE72-4F6A-8965-DD756CEAD496}"/>
                </a:ext>
              </a:extLst>
            </p:cNvPr>
            <p:cNvSpPr/>
            <p:nvPr/>
          </p:nvSpPr>
          <p:spPr>
            <a:xfrm>
              <a:off x="2491519" y="3214477"/>
              <a:ext cx="1898044" cy="1898044"/>
            </a:xfrm>
            <a:prstGeom prst="rect">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lvl="0" algn="ctr" fontAlgn="auto">
                <a:spcBef>
                  <a:spcPts val="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Enhance protection from potential security threats</a:t>
              </a:r>
            </a:p>
          </p:txBody>
        </p:sp>
        <p:sp>
          <p:nvSpPr>
            <p:cNvPr id="7" name="Rectangle 6">
              <a:extLst>
                <a:ext uri="{FF2B5EF4-FFF2-40B4-BE49-F238E27FC236}">
                  <a16:creationId xmlns:a16="http://schemas.microsoft.com/office/drawing/2014/main" id="{06CD98AE-C116-45D9-AD3A-0271448447EB}"/>
                </a:ext>
              </a:extLst>
            </p:cNvPr>
            <p:cNvSpPr/>
            <p:nvPr/>
          </p:nvSpPr>
          <p:spPr>
            <a:xfrm>
              <a:off x="4754437" y="3214476"/>
              <a:ext cx="1898044" cy="1898044"/>
            </a:xfrm>
            <a:prstGeom prst="rect">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lvl="0" algn="ctr" defTabSz="914016" fontAlgn="auto">
                <a:spcBef>
                  <a:spcPts val="120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Optimize Performance to run healthy applications</a:t>
              </a:r>
            </a:p>
          </p:txBody>
        </p:sp>
        <p:sp>
          <p:nvSpPr>
            <p:cNvPr id="8" name="Rectangle 7">
              <a:extLst>
                <a:ext uri="{FF2B5EF4-FFF2-40B4-BE49-F238E27FC236}">
                  <a16:creationId xmlns:a16="http://schemas.microsoft.com/office/drawing/2014/main" id="{90E78BEE-1E24-42BA-B3D4-91A0452C8259}"/>
                </a:ext>
              </a:extLst>
            </p:cNvPr>
            <p:cNvSpPr/>
            <p:nvPr/>
          </p:nvSpPr>
          <p:spPr>
            <a:xfrm>
              <a:off x="7017356" y="3214477"/>
              <a:ext cx="1898044" cy="1898044"/>
            </a:xfrm>
            <a:prstGeom prst="rect">
              <a:avLst/>
            </a:prstGeom>
            <a:solidFill>
              <a:srgbClr val="70AD47">
                <a:lumMod val="75000"/>
              </a:srgbClr>
            </a:solidFill>
            <a:ln w="12700" cap="flat" cmpd="sng" algn="ctr">
              <a:solidFill>
                <a:srgbClr val="70AD47">
                  <a:lumMod val="50000"/>
                </a:srgbClr>
              </a:solidFill>
              <a:prstDash val="solid"/>
              <a:miter lim="800000"/>
            </a:ln>
            <a:effectLst/>
          </p:spPr>
          <p:txBody>
            <a:bodyPr rtlCol="0" anchor="ctr"/>
            <a:lstStyle/>
            <a:p>
              <a:pPr lvl="0" algn="ctr" fontAlgn="auto">
                <a:spcBef>
                  <a:spcPts val="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Maximize the ROI of your IT and business budget</a:t>
              </a:r>
            </a:p>
          </p:txBody>
        </p:sp>
        <p:sp>
          <p:nvSpPr>
            <p:cNvPr id="9" name="Rectangle 8">
              <a:extLst>
                <a:ext uri="{FF2B5EF4-FFF2-40B4-BE49-F238E27FC236}">
                  <a16:creationId xmlns:a16="http://schemas.microsoft.com/office/drawing/2014/main" id="{137851D8-936B-44D6-93C9-D6AAE13ABEE8}"/>
                </a:ext>
              </a:extLst>
            </p:cNvPr>
            <p:cNvSpPr/>
            <p:nvPr/>
          </p:nvSpPr>
          <p:spPr>
            <a:xfrm>
              <a:off x="228600" y="5327094"/>
              <a:ext cx="8686800" cy="458509"/>
            </a:xfrm>
            <a:prstGeom prst="rect">
              <a:avLst/>
            </a:prstGeom>
            <a:solidFill>
              <a:srgbClr val="92D050"/>
            </a:solidFill>
            <a:ln w="12700" cap="flat" cmpd="sng" algn="ctr">
              <a:solidFill>
                <a:srgbClr val="70AD47">
                  <a:lumMod val="50000"/>
                </a:srgbClr>
              </a:solidFill>
              <a:prstDash val="solid"/>
              <a:miter lim="800000"/>
            </a:ln>
            <a:effectLst/>
          </p:spPr>
          <p:txBody>
            <a:bodyPr rtlCol="0" anchor="ctr"/>
            <a:lstStyle/>
            <a:p>
              <a:pPr lvl="0" algn="ctr" fontAlgn="auto">
                <a:spcBef>
                  <a:spcPts val="0"/>
                </a:spcBef>
                <a:spcAft>
                  <a:spcPts val="0"/>
                </a:spcAft>
                <a:defRPr/>
              </a:pPr>
              <a:r>
                <a:rPr lang="en-US" sz="2000" b="0" kern="0" dirty="0">
                  <a:solidFill>
                    <a:prstClr val="white"/>
                  </a:solidFill>
                  <a:latin typeface="Segoe UI Light" panose="020B0502040204020203" pitchFamily="34" charset="0"/>
                  <a:cs typeface="Segoe UI Light" panose="020B0502040204020203" pitchFamily="34" charset="0"/>
                </a:rPr>
                <a:t>Get the granular, up-to-date monitoring data you need—all in one place</a:t>
              </a:r>
            </a:p>
          </p:txBody>
        </p:sp>
      </p:grpSp>
    </p:spTree>
    <p:extLst>
      <p:ext uri="{BB962C8B-B14F-4D97-AF65-F5344CB8AC3E}">
        <p14:creationId xmlns:p14="http://schemas.microsoft.com/office/powerpoint/2010/main" val="3475212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bd16b7cf-c2e9-46b1-9c2f-1b8edb0197b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5C87-8C2F-46DF-AE98-44A902FBAEBC}"/>
              </a:ext>
            </a:extLst>
          </p:cNvPr>
          <p:cNvSpPr>
            <a:spLocks noGrp="1"/>
          </p:cNvSpPr>
          <p:nvPr>
            <p:ph type="title"/>
          </p:nvPr>
        </p:nvSpPr>
        <p:spPr/>
        <p:txBody>
          <a:bodyPr/>
          <a:lstStyle/>
          <a:p>
            <a:r>
              <a:rPr lang="en-US" dirty="0"/>
              <a:t>Azure Advisors</a:t>
            </a:r>
          </a:p>
        </p:txBody>
      </p:sp>
      <p:sp>
        <p:nvSpPr>
          <p:cNvPr id="4" name="Content Placeholder 2">
            <a:extLst>
              <a:ext uri="{FF2B5EF4-FFF2-40B4-BE49-F238E27FC236}">
                <a16:creationId xmlns:a16="http://schemas.microsoft.com/office/drawing/2014/main" id="{5825D30A-7A45-4C1B-8A15-517F231AF06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Recommendations are sourced from the </a:t>
            </a:r>
            <a:r>
              <a:rPr lang="en-US" kern="0" dirty="0">
                <a:solidFill>
                  <a:srgbClr val="000000"/>
                </a:solidFill>
              </a:rPr>
              <a:t>Azure Architecture Center</a:t>
            </a:r>
            <a:endParaRPr lang="en-US" b="0" kern="0" dirty="0">
              <a:solidFill>
                <a:srgbClr val="000000"/>
              </a:solidFill>
            </a:endParaRPr>
          </a:p>
        </p:txBody>
      </p:sp>
      <p:pic>
        <p:nvPicPr>
          <p:cNvPr id="5" name="Picture 4" descr="Azure Architecture Center landing page">
            <a:extLst>
              <a:ext uri="{FF2B5EF4-FFF2-40B4-BE49-F238E27FC236}">
                <a16:creationId xmlns:a16="http://schemas.microsoft.com/office/drawing/2014/main" id="{49AE754A-63E5-459E-8DF9-2F23B8CE186A}"/>
              </a:ext>
            </a:extLst>
          </p:cNvPr>
          <p:cNvPicPr>
            <a:picLocks noChangeAspect="1"/>
          </p:cNvPicPr>
          <p:nvPr/>
        </p:nvPicPr>
        <p:blipFill>
          <a:blip r:embed="rId3"/>
          <a:stretch>
            <a:fillRect/>
          </a:stretch>
        </p:blipFill>
        <p:spPr>
          <a:xfrm>
            <a:off x="83840" y="2937096"/>
            <a:ext cx="8976320" cy="3231475"/>
          </a:xfrm>
          <a:prstGeom prst="rect">
            <a:avLst/>
          </a:prstGeom>
          <a:ln>
            <a:noFill/>
          </a:ln>
        </p:spPr>
      </p:pic>
    </p:spTree>
    <p:extLst>
      <p:ext uri="{BB962C8B-B14F-4D97-AF65-F5344CB8AC3E}">
        <p14:creationId xmlns:p14="http://schemas.microsoft.com/office/powerpoint/2010/main" val="92901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0411f59b-744d-484d-bcd8-345edd49a6a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FCC8-B54E-4489-A5C7-50E16BA2F1D0}"/>
              </a:ext>
            </a:extLst>
          </p:cNvPr>
          <p:cNvSpPr>
            <a:spLocks noGrp="1"/>
          </p:cNvSpPr>
          <p:nvPr>
            <p:ph type="title"/>
          </p:nvPr>
        </p:nvSpPr>
        <p:spPr/>
        <p:txBody>
          <a:bodyPr/>
          <a:lstStyle/>
          <a:p>
            <a:r>
              <a:rPr lang="en-US" dirty="0"/>
              <a:t>Azure Service Health</a:t>
            </a:r>
          </a:p>
        </p:txBody>
      </p:sp>
      <p:sp>
        <p:nvSpPr>
          <p:cNvPr id="4" name="Content Placeholder 2">
            <a:extLst>
              <a:ext uri="{FF2B5EF4-FFF2-40B4-BE49-F238E27FC236}">
                <a16:creationId xmlns:a16="http://schemas.microsoft.com/office/drawing/2014/main" id="{2C89D3AE-6A51-4519-9D61-93879C7A17B1}"/>
              </a:ext>
            </a:extLst>
          </p:cNvPr>
          <p:cNvSpPr txBox="1">
            <a:spLocks/>
          </p:cNvSpPr>
          <p:nvPr/>
        </p:nvSpPr>
        <p:spPr>
          <a:xfrm>
            <a:off x="458788" y="1021215"/>
            <a:ext cx="8119156" cy="96370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i="1" kern="0" dirty="0">
                <a:solidFill>
                  <a:srgbClr val="000000"/>
                </a:solidFill>
              </a:rPr>
              <a:t>“Provides timely and personalized information when problems in Azure services impact your services.” </a:t>
            </a:r>
          </a:p>
          <a:p>
            <a:pPr marL="0" lvl="0" indent="0" algn="ctr">
              <a:buNone/>
            </a:pPr>
            <a:endParaRPr lang="en-US" b="0" i="1" kern="0" dirty="0">
              <a:solidFill>
                <a:srgbClr val="000000"/>
              </a:solidFill>
            </a:endParaRPr>
          </a:p>
        </p:txBody>
      </p:sp>
      <p:grpSp>
        <p:nvGrpSpPr>
          <p:cNvPr id="5" name="Group 4" descr="Service Health connectivity to other services">
            <a:extLst>
              <a:ext uri="{FF2B5EF4-FFF2-40B4-BE49-F238E27FC236}">
                <a16:creationId xmlns:a16="http://schemas.microsoft.com/office/drawing/2014/main" id="{9E5DA3D2-6076-4109-B432-247F26011646}"/>
              </a:ext>
            </a:extLst>
          </p:cNvPr>
          <p:cNvGrpSpPr/>
          <p:nvPr/>
        </p:nvGrpSpPr>
        <p:grpSpPr>
          <a:xfrm>
            <a:off x="174966" y="2805881"/>
            <a:ext cx="8686800" cy="3648405"/>
            <a:chOff x="815414" y="2660915"/>
            <a:chExt cx="10998122" cy="3648405"/>
          </a:xfrm>
        </p:grpSpPr>
        <p:sp>
          <p:nvSpPr>
            <p:cNvPr id="6" name="Rectangle 5">
              <a:extLst>
                <a:ext uri="{FF2B5EF4-FFF2-40B4-BE49-F238E27FC236}">
                  <a16:creationId xmlns:a16="http://schemas.microsoft.com/office/drawing/2014/main" id="{62AF04CD-868F-4752-A96A-BE50F87A6F1B}"/>
                </a:ext>
              </a:extLst>
            </p:cNvPr>
            <p:cNvSpPr/>
            <p:nvPr/>
          </p:nvSpPr>
          <p:spPr>
            <a:xfrm>
              <a:off x="815414" y="2948947"/>
              <a:ext cx="2496277" cy="3360373"/>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rgbClr val="FFFFFF"/>
                  </a:solidFill>
                  <a:latin typeface="Segoe UI Light" panose="020B0502040204020203" pitchFamily="34" charset="0"/>
                  <a:cs typeface="Segoe UI Light" panose="020B0502040204020203" pitchFamily="34" charset="0"/>
                </a:rPr>
                <a:t>Azure Service Health</a:t>
              </a:r>
            </a:p>
            <a:p>
              <a:pPr lvl="0" algn="ctr"/>
              <a:endParaRPr lang="en-US" sz="1600" dirty="0">
                <a:solidFill>
                  <a:srgbClr val="FFFFFF"/>
                </a:solidFill>
                <a:latin typeface="Segoe UI Light" panose="020B0502040204020203" pitchFamily="34" charset="0"/>
                <a:cs typeface="Segoe UI Light" panose="020B0502040204020203" pitchFamily="34" charset="0"/>
              </a:endParaRPr>
            </a:p>
            <a:p>
              <a:pPr lvl="0" algn="ctr"/>
              <a:endParaRPr lang="en-US" sz="1600" dirty="0">
                <a:solidFill>
                  <a:srgbClr val="FFFFFF"/>
                </a:solidFill>
                <a:latin typeface="Segoe UI Light" panose="020B0502040204020203" pitchFamily="34" charset="0"/>
                <a:cs typeface="Segoe UI Light" panose="020B0502040204020203" pitchFamily="34" charset="0"/>
              </a:endParaRPr>
            </a:p>
            <a:p>
              <a:pPr lvl="0" algn="ctr"/>
              <a:endParaRPr lang="en-US" sz="1600" dirty="0">
                <a:solidFill>
                  <a:srgbClr val="FFFFFF"/>
                </a:solidFill>
                <a:latin typeface="Segoe UI Light" panose="020B0502040204020203" pitchFamily="34" charset="0"/>
                <a:cs typeface="Segoe UI Light" panose="020B0502040204020203" pitchFamily="34" charset="0"/>
              </a:endParaRPr>
            </a:p>
            <a:p>
              <a:pPr marL="380990" lvl="0" indent="-380990">
                <a:buFontTx/>
                <a:buChar char="-"/>
              </a:pPr>
              <a:r>
                <a:rPr lang="en-US" sz="1600" dirty="0">
                  <a:solidFill>
                    <a:srgbClr val="002060"/>
                  </a:solidFill>
                  <a:latin typeface="Segoe UI Light" panose="020B0502040204020203" pitchFamily="34" charset="0"/>
                  <a:cs typeface="Segoe UI Light" panose="020B0502040204020203" pitchFamily="34" charset="0"/>
                </a:rPr>
                <a:t>Service Issues</a:t>
              </a:r>
            </a:p>
            <a:p>
              <a:pPr marL="380990" lvl="0" indent="-380990">
                <a:buFontTx/>
                <a:buChar char="-"/>
              </a:pPr>
              <a:r>
                <a:rPr lang="en-US" sz="1600" dirty="0">
                  <a:solidFill>
                    <a:srgbClr val="002060"/>
                  </a:solidFill>
                  <a:latin typeface="Segoe UI Light" panose="020B0502040204020203" pitchFamily="34" charset="0"/>
                  <a:cs typeface="Segoe UI Light" panose="020B0502040204020203" pitchFamily="34" charset="0"/>
                </a:rPr>
                <a:t>Maintenance</a:t>
              </a:r>
            </a:p>
            <a:p>
              <a:pPr marL="380990" lvl="0" indent="-380990">
                <a:buFontTx/>
                <a:buChar char="-"/>
              </a:pPr>
              <a:r>
                <a:rPr lang="en-US" sz="1600" dirty="0">
                  <a:solidFill>
                    <a:srgbClr val="002060"/>
                  </a:solidFill>
                  <a:latin typeface="Segoe UI Light" panose="020B0502040204020203" pitchFamily="34" charset="0"/>
                  <a:cs typeface="Segoe UI Light" panose="020B0502040204020203" pitchFamily="34" charset="0"/>
                </a:rPr>
                <a:t>Advisories</a:t>
              </a:r>
            </a:p>
          </p:txBody>
        </p:sp>
        <p:sp>
          <p:nvSpPr>
            <p:cNvPr id="7" name="Arrow: Right 6">
              <a:extLst>
                <a:ext uri="{FF2B5EF4-FFF2-40B4-BE49-F238E27FC236}">
                  <a16:creationId xmlns:a16="http://schemas.microsoft.com/office/drawing/2014/main" id="{00062C71-EFA0-4837-AC1B-14AE037897B8}"/>
                </a:ext>
              </a:extLst>
            </p:cNvPr>
            <p:cNvSpPr/>
            <p:nvPr/>
          </p:nvSpPr>
          <p:spPr>
            <a:xfrm>
              <a:off x="4220427" y="4197085"/>
              <a:ext cx="1056117"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rgbClr val="FFFFFF"/>
                </a:solidFill>
                <a:latin typeface="Segoe UI Light" panose="020B0502040204020203" pitchFamily="34" charset="0"/>
                <a:cs typeface="Segoe UI Light" panose="020B0502040204020203" pitchFamily="34" charset="0"/>
              </a:endParaRPr>
            </a:p>
          </p:txBody>
        </p:sp>
        <p:sp>
          <p:nvSpPr>
            <p:cNvPr id="8" name="Rectangle: Rounded Corners 7">
              <a:extLst>
                <a:ext uri="{FF2B5EF4-FFF2-40B4-BE49-F238E27FC236}">
                  <a16:creationId xmlns:a16="http://schemas.microsoft.com/office/drawing/2014/main" id="{63469059-36CB-4904-B265-95A4D52C003C}"/>
                </a:ext>
              </a:extLst>
            </p:cNvPr>
            <p:cNvSpPr/>
            <p:nvPr/>
          </p:nvSpPr>
          <p:spPr>
            <a:xfrm>
              <a:off x="6192011" y="2660915"/>
              <a:ext cx="5568619" cy="105611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rgbClr val="FFFFFF"/>
                  </a:solidFill>
                  <a:latin typeface="Segoe UI Light" panose="020B0502040204020203" pitchFamily="34" charset="0"/>
                  <a:cs typeface="Segoe UI Light" panose="020B0502040204020203" pitchFamily="34" charset="0"/>
                </a:rPr>
                <a:t>Azure Portal</a:t>
              </a:r>
            </a:p>
            <a:p>
              <a:pPr lvl="0" algn="ctr"/>
              <a:r>
                <a:rPr lang="en-US" sz="1600" dirty="0">
                  <a:solidFill>
                    <a:srgbClr val="FFFFFF"/>
                  </a:solidFill>
                  <a:latin typeface="Segoe UI Light" panose="020B0502040204020203" pitchFamily="34" charset="0"/>
                  <a:cs typeface="Segoe UI Light" panose="020B0502040204020203" pitchFamily="34" charset="0"/>
                </a:rPr>
                <a:t>Personalized Service Health Dashboard</a:t>
              </a:r>
            </a:p>
          </p:txBody>
        </p:sp>
        <p:sp>
          <p:nvSpPr>
            <p:cNvPr id="9" name="Rectangle: Rounded Corners 8">
              <a:extLst>
                <a:ext uri="{FF2B5EF4-FFF2-40B4-BE49-F238E27FC236}">
                  <a16:creationId xmlns:a16="http://schemas.microsoft.com/office/drawing/2014/main" id="{8F668184-A1E4-40BE-8E4A-582396959296}"/>
                </a:ext>
              </a:extLst>
            </p:cNvPr>
            <p:cNvSpPr/>
            <p:nvPr/>
          </p:nvSpPr>
          <p:spPr>
            <a:xfrm>
              <a:off x="6219595" y="3957059"/>
              <a:ext cx="5568619" cy="105611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rgbClr val="FFFFFF"/>
                  </a:solidFill>
                  <a:latin typeface="Segoe UI Light" panose="020B0502040204020203" pitchFamily="34" charset="0"/>
                  <a:cs typeface="Segoe UI Light" panose="020B0502040204020203" pitchFamily="34" charset="0"/>
                </a:rPr>
                <a:t>Azure Monitor</a:t>
              </a:r>
            </a:p>
            <a:p>
              <a:pPr lvl="0" algn="ctr"/>
              <a:r>
                <a:rPr lang="en-US" sz="1600" dirty="0">
                  <a:solidFill>
                    <a:srgbClr val="FFFFFF"/>
                  </a:solidFill>
                  <a:latin typeface="Segoe UI Light" panose="020B0502040204020203" pitchFamily="34" charset="0"/>
                  <a:cs typeface="Segoe UI Light" panose="020B0502040204020203" pitchFamily="34" charset="0"/>
                </a:rPr>
                <a:t>Service Health Alerts</a:t>
              </a:r>
            </a:p>
          </p:txBody>
        </p:sp>
        <p:sp>
          <p:nvSpPr>
            <p:cNvPr id="10" name="Rectangle: Rounded Corners 9">
              <a:extLst>
                <a:ext uri="{FF2B5EF4-FFF2-40B4-BE49-F238E27FC236}">
                  <a16:creationId xmlns:a16="http://schemas.microsoft.com/office/drawing/2014/main" id="{F220323B-0FED-4A4C-82B7-66CF8CD12E5B}"/>
                </a:ext>
              </a:extLst>
            </p:cNvPr>
            <p:cNvSpPr/>
            <p:nvPr/>
          </p:nvSpPr>
          <p:spPr>
            <a:xfrm>
              <a:off x="6244917" y="5253203"/>
              <a:ext cx="5568619" cy="105611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rgbClr val="FFFFFF"/>
                  </a:solidFill>
                  <a:latin typeface="Segoe UI Light" panose="020B0502040204020203" pitchFamily="34" charset="0"/>
                  <a:cs typeface="Segoe UI Light" panose="020B0502040204020203" pitchFamily="34" charset="0"/>
                </a:rPr>
                <a:t>http://status.azure.com</a:t>
              </a:r>
            </a:p>
            <a:p>
              <a:pPr lvl="0" algn="ctr"/>
              <a:r>
                <a:rPr lang="en-US" sz="1600" dirty="0">
                  <a:solidFill>
                    <a:srgbClr val="FFFFFF"/>
                  </a:solidFill>
                  <a:latin typeface="Segoe UI Light" panose="020B0502040204020203" pitchFamily="34" charset="0"/>
                  <a:cs typeface="Segoe UI Light" panose="020B0502040204020203" pitchFamily="34" charset="0"/>
                </a:rPr>
                <a:t>General Health Overview of all Azure Services</a:t>
              </a:r>
            </a:p>
          </p:txBody>
        </p:sp>
        <p:sp>
          <p:nvSpPr>
            <p:cNvPr id="11" name="Arrow: Right 10">
              <a:extLst>
                <a:ext uri="{FF2B5EF4-FFF2-40B4-BE49-F238E27FC236}">
                  <a16:creationId xmlns:a16="http://schemas.microsoft.com/office/drawing/2014/main" id="{245A5C79-FC23-4366-8304-49585C01CC93}"/>
                </a:ext>
              </a:extLst>
            </p:cNvPr>
            <p:cNvSpPr/>
            <p:nvPr/>
          </p:nvSpPr>
          <p:spPr>
            <a:xfrm>
              <a:off x="4250246" y="2907672"/>
              <a:ext cx="1056117"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rgbClr val="FFFFFF"/>
                </a:solidFill>
                <a:latin typeface="Segoe UI Light" panose="020B0502040204020203" pitchFamily="34" charset="0"/>
                <a:cs typeface="Segoe UI Light" panose="020B0502040204020203" pitchFamily="34" charset="0"/>
              </a:endParaRPr>
            </a:p>
          </p:txBody>
        </p:sp>
        <p:sp>
          <p:nvSpPr>
            <p:cNvPr id="12" name="Arrow: Right 11">
              <a:extLst>
                <a:ext uri="{FF2B5EF4-FFF2-40B4-BE49-F238E27FC236}">
                  <a16:creationId xmlns:a16="http://schemas.microsoft.com/office/drawing/2014/main" id="{ACD404D4-C49C-4950-89AB-04804CB49DF6}"/>
                </a:ext>
              </a:extLst>
            </p:cNvPr>
            <p:cNvSpPr/>
            <p:nvPr/>
          </p:nvSpPr>
          <p:spPr>
            <a:xfrm>
              <a:off x="4271798" y="5493229"/>
              <a:ext cx="1056117"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rgbClr val="FFFFFF"/>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20384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02ef6263-d3de-4a7d-b565-be71a333275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C6BC-4F31-4FDF-B461-0E1EE529B3D0}"/>
              </a:ext>
            </a:extLst>
          </p:cNvPr>
          <p:cNvSpPr>
            <a:spLocks noGrp="1"/>
          </p:cNvSpPr>
          <p:nvPr>
            <p:ph type="title"/>
          </p:nvPr>
        </p:nvSpPr>
        <p:spPr/>
        <p:txBody>
          <a:bodyPr/>
          <a:lstStyle/>
          <a:p>
            <a:r>
              <a:rPr lang="en-US" dirty="0"/>
              <a:t>Azure Service Health</a:t>
            </a:r>
          </a:p>
        </p:txBody>
      </p:sp>
      <p:sp>
        <p:nvSpPr>
          <p:cNvPr id="4" name="Content Placeholder 2">
            <a:extLst>
              <a:ext uri="{FF2B5EF4-FFF2-40B4-BE49-F238E27FC236}">
                <a16:creationId xmlns:a16="http://schemas.microsoft.com/office/drawing/2014/main" id="{3D643849-54A1-4D4C-B86E-84C69EAC6315}"/>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Service Issues:</a:t>
            </a:r>
          </a:p>
          <a:p>
            <a:pPr lvl="1"/>
            <a:r>
              <a:rPr lang="en-US" b="0" kern="0" dirty="0">
                <a:solidFill>
                  <a:srgbClr val="000000"/>
                </a:solidFill>
              </a:rPr>
              <a:t>Shows any ongoing problems in the Azure Platform, having impact on YOU</a:t>
            </a:r>
          </a:p>
          <a:p>
            <a:pPr lvl="0"/>
            <a:r>
              <a:rPr lang="en-US" b="0" kern="0" dirty="0">
                <a:solidFill>
                  <a:srgbClr val="000000"/>
                </a:solidFill>
              </a:rPr>
              <a:t>Planned Maintenance:</a:t>
            </a:r>
          </a:p>
          <a:p>
            <a:pPr lvl="1"/>
            <a:r>
              <a:rPr lang="en-US" b="0" kern="0" dirty="0">
                <a:solidFill>
                  <a:srgbClr val="000000"/>
                </a:solidFill>
              </a:rPr>
              <a:t>Provides information on scheduled maintenance of YOUR impacted Azure Resources</a:t>
            </a:r>
          </a:p>
          <a:p>
            <a:pPr lvl="0"/>
            <a:r>
              <a:rPr lang="en-US" b="0" kern="0" dirty="0">
                <a:solidFill>
                  <a:srgbClr val="000000"/>
                </a:solidFill>
              </a:rPr>
              <a:t>Health History:</a:t>
            </a:r>
          </a:p>
          <a:p>
            <a:pPr lvl="1"/>
            <a:r>
              <a:rPr lang="en-US" b="0" kern="0" dirty="0">
                <a:solidFill>
                  <a:srgbClr val="000000"/>
                </a:solidFill>
              </a:rPr>
              <a:t>Shares feedback of past issues with impact on YOUR Azure Resources</a:t>
            </a:r>
          </a:p>
          <a:p>
            <a:pPr lvl="0"/>
            <a:endParaRPr lang="en-US" b="0" kern="0" dirty="0">
              <a:solidFill>
                <a:srgbClr val="000000"/>
              </a:solidFill>
            </a:endParaRPr>
          </a:p>
        </p:txBody>
      </p:sp>
    </p:spTree>
    <p:extLst>
      <p:ext uri="{BB962C8B-B14F-4D97-AF65-F5344CB8AC3E}">
        <p14:creationId xmlns:p14="http://schemas.microsoft.com/office/powerpoint/2010/main" val="1989533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754d3fac-5c96-439e-b48a-82771f9a8f0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E868-909C-4F58-A986-2A040D9E530D}"/>
              </a:ext>
            </a:extLst>
          </p:cNvPr>
          <p:cNvSpPr>
            <a:spLocks noGrp="1"/>
          </p:cNvSpPr>
          <p:nvPr>
            <p:ph type="title"/>
          </p:nvPr>
        </p:nvSpPr>
        <p:spPr/>
        <p:txBody>
          <a:bodyPr/>
          <a:lstStyle/>
          <a:p>
            <a:r>
              <a:rPr lang="fr-FR" dirty="0"/>
              <a:t>Operations Management Suite – Log Analytics</a:t>
            </a:r>
            <a:endParaRPr lang="en-US" dirty="0"/>
          </a:p>
        </p:txBody>
      </p:sp>
      <p:sp>
        <p:nvSpPr>
          <p:cNvPr id="4" name="Content Placeholder 2">
            <a:extLst>
              <a:ext uri="{FF2B5EF4-FFF2-40B4-BE49-F238E27FC236}">
                <a16:creationId xmlns:a16="http://schemas.microsoft.com/office/drawing/2014/main" id="{4CAA9340-C313-4C4E-8AFD-180121019962}"/>
              </a:ext>
            </a:extLst>
          </p:cNvPr>
          <p:cNvSpPr txBox="1">
            <a:spLocks/>
          </p:cNvSpPr>
          <p:nvPr/>
        </p:nvSpPr>
        <p:spPr>
          <a:xfrm>
            <a:off x="458788" y="1021215"/>
            <a:ext cx="8119156" cy="156433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i="1" kern="0" dirty="0">
                <a:solidFill>
                  <a:srgbClr val="000000"/>
                </a:solidFill>
              </a:rPr>
              <a:t>“Gain visibility and control across your hybrid cloud with simplified security and operations management”</a:t>
            </a:r>
          </a:p>
          <a:p>
            <a:pPr marL="0" lvl="0" indent="0" algn="ctr">
              <a:buNone/>
            </a:pPr>
            <a:endParaRPr lang="en-US" b="0" i="1" kern="0" dirty="0">
              <a:solidFill>
                <a:srgbClr val="000000"/>
              </a:solidFill>
            </a:endParaRPr>
          </a:p>
        </p:txBody>
      </p:sp>
      <p:grpSp>
        <p:nvGrpSpPr>
          <p:cNvPr id="5" name="Group 4" descr="OMS Log Analytics &quot;value add&quot; for businesses">
            <a:extLst>
              <a:ext uri="{FF2B5EF4-FFF2-40B4-BE49-F238E27FC236}">
                <a16:creationId xmlns:a16="http://schemas.microsoft.com/office/drawing/2014/main" id="{E9DD4103-5DA7-457D-95B6-AB86691E463C}"/>
              </a:ext>
            </a:extLst>
          </p:cNvPr>
          <p:cNvGrpSpPr>
            <a:grpSpLocks noChangeAspect="1"/>
          </p:cNvGrpSpPr>
          <p:nvPr/>
        </p:nvGrpSpPr>
        <p:grpSpPr>
          <a:xfrm>
            <a:off x="228600" y="3214476"/>
            <a:ext cx="8686800" cy="2571127"/>
            <a:chOff x="388143" y="3214475"/>
            <a:chExt cx="11643827" cy="3446350"/>
          </a:xfrm>
        </p:grpSpPr>
        <p:sp>
          <p:nvSpPr>
            <p:cNvPr id="6" name="Rectangle 5">
              <a:extLst>
                <a:ext uri="{FF2B5EF4-FFF2-40B4-BE49-F238E27FC236}">
                  <a16:creationId xmlns:a16="http://schemas.microsoft.com/office/drawing/2014/main" id="{F69E92C5-5410-4AEB-981D-0F8F68A8DF35}"/>
                </a:ext>
              </a:extLst>
            </p:cNvPr>
            <p:cNvSpPr/>
            <p:nvPr/>
          </p:nvSpPr>
          <p:spPr>
            <a:xfrm>
              <a:off x="388143" y="3214475"/>
              <a:ext cx="2544147" cy="2544147"/>
            </a:xfrm>
            <a:prstGeom prst="rect">
              <a:avLst/>
            </a:prstGeom>
            <a:solidFill>
              <a:srgbClr val="7030A0"/>
            </a:solidFill>
            <a:ln w="12700" cap="flat" cmpd="sng" algn="ctr">
              <a:solidFill>
                <a:srgbClr val="4472C4">
                  <a:shade val="50000"/>
                </a:srgbClr>
              </a:solidFill>
              <a:prstDash val="solid"/>
              <a:miter lim="800000"/>
            </a:ln>
            <a:effectLst/>
          </p:spPr>
          <p:txBody>
            <a:bodyPr rtlCol="0" anchor="ctr"/>
            <a:lstStyle/>
            <a:p>
              <a:pPr lvl="0" algn="ctr" fontAlgn="auto">
                <a:spcBef>
                  <a:spcPts val="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Gain immediate insights across workloads</a:t>
              </a:r>
            </a:p>
          </p:txBody>
        </p:sp>
        <p:sp>
          <p:nvSpPr>
            <p:cNvPr id="7" name="Rectangle 6">
              <a:extLst>
                <a:ext uri="{FF2B5EF4-FFF2-40B4-BE49-F238E27FC236}">
                  <a16:creationId xmlns:a16="http://schemas.microsoft.com/office/drawing/2014/main" id="{9B4CC6D7-AFC3-4619-9E59-9587973C2312}"/>
                </a:ext>
              </a:extLst>
            </p:cNvPr>
            <p:cNvSpPr/>
            <p:nvPr/>
          </p:nvSpPr>
          <p:spPr>
            <a:xfrm>
              <a:off x="3421370" y="3214477"/>
              <a:ext cx="2544147" cy="2544147"/>
            </a:xfrm>
            <a:prstGeom prst="rect">
              <a:avLst/>
            </a:prstGeom>
            <a:solidFill>
              <a:srgbClr val="7030A0"/>
            </a:solidFill>
            <a:ln w="12700" cap="flat" cmpd="sng" algn="ctr">
              <a:solidFill>
                <a:srgbClr val="4472C4">
                  <a:shade val="50000"/>
                </a:srgbClr>
              </a:solidFill>
              <a:prstDash val="solid"/>
              <a:miter lim="800000"/>
            </a:ln>
            <a:effectLst/>
          </p:spPr>
          <p:txBody>
            <a:bodyPr rtlCol="0" anchor="ctr"/>
            <a:lstStyle/>
            <a:p>
              <a:pPr lvl="0" algn="ctr" fontAlgn="auto">
                <a:spcBef>
                  <a:spcPts val="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Enable consistent control and compliance</a:t>
              </a:r>
            </a:p>
          </p:txBody>
        </p:sp>
        <p:sp>
          <p:nvSpPr>
            <p:cNvPr id="8" name="Rectangle 7">
              <a:extLst>
                <a:ext uri="{FF2B5EF4-FFF2-40B4-BE49-F238E27FC236}">
                  <a16:creationId xmlns:a16="http://schemas.microsoft.com/office/drawing/2014/main" id="{E181F3A8-D9C8-4CCE-90F9-42E58F2BABB4}"/>
                </a:ext>
              </a:extLst>
            </p:cNvPr>
            <p:cNvSpPr/>
            <p:nvPr/>
          </p:nvSpPr>
          <p:spPr>
            <a:xfrm>
              <a:off x="6454596" y="3214475"/>
              <a:ext cx="2544147" cy="2544147"/>
            </a:xfrm>
            <a:prstGeom prst="rect">
              <a:avLst/>
            </a:prstGeom>
            <a:solidFill>
              <a:srgbClr val="7030A0"/>
            </a:solidFill>
            <a:ln w="12700" cap="flat" cmpd="sng" algn="ctr">
              <a:solidFill>
                <a:srgbClr val="4472C4">
                  <a:shade val="50000"/>
                </a:srgbClr>
              </a:solidFill>
              <a:prstDash val="solid"/>
              <a:miter lim="800000"/>
            </a:ln>
            <a:effectLst/>
          </p:spPr>
          <p:txBody>
            <a:bodyPr rtlCol="0" anchor="ctr"/>
            <a:lstStyle/>
            <a:p>
              <a:pPr lvl="0" algn="ctr" defTabSz="914016" fontAlgn="auto">
                <a:spcBef>
                  <a:spcPts val="120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Respond immediately to security threats</a:t>
              </a:r>
            </a:p>
          </p:txBody>
        </p:sp>
        <p:sp>
          <p:nvSpPr>
            <p:cNvPr id="9" name="Rectangle 8">
              <a:extLst>
                <a:ext uri="{FF2B5EF4-FFF2-40B4-BE49-F238E27FC236}">
                  <a16:creationId xmlns:a16="http://schemas.microsoft.com/office/drawing/2014/main" id="{E80D1819-8D04-4F70-A536-843D90ACBCC9}"/>
                </a:ext>
              </a:extLst>
            </p:cNvPr>
            <p:cNvSpPr/>
            <p:nvPr/>
          </p:nvSpPr>
          <p:spPr>
            <a:xfrm>
              <a:off x="9487823" y="3214476"/>
              <a:ext cx="2544147" cy="2544147"/>
            </a:xfrm>
            <a:prstGeom prst="rect">
              <a:avLst/>
            </a:prstGeom>
            <a:solidFill>
              <a:srgbClr val="7030A0"/>
            </a:solidFill>
            <a:ln w="12700" cap="flat" cmpd="sng" algn="ctr">
              <a:solidFill>
                <a:srgbClr val="4472C4">
                  <a:shade val="50000"/>
                </a:srgbClr>
              </a:solidFill>
              <a:prstDash val="solid"/>
              <a:miter lim="800000"/>
            </a:ln>
            <a:effectLst/>
          </p:spPr>
          <p:txBody>
            <a:bodyPr rtlCol="0" anchor="ctr"/>
            <a:lstStyle/>
            <a:p>
              <a:pPr lvl="0" algn="ctr" fontAlgn="auto">
                <a:spcBef>
                  <a:spcPts val="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Ensure availability of apps and data</a:t>
              </a:r>
            </a:p>
          </p:txBody>
        </p:sp>
        <p:sp>
          <p:nvSpPr>
            <p:cNvPr id="10" name="Rectangle 9">
              <a:extLst>
                <a:ext uri="{FF2B5EF4-FFF2-40B4-BE49-F238E27FC236}">
                  <a16:creationId xmlns:a16="http://schemas.microsoft.com/office/drawing/2014/main" id="{FF433891-2FD9-441D-99CB-90E9C2C3274C}"/>
                </a:ext>
              </a:extLst>
            </p:cNvPr>
            <p:cNvSpPr/>
            <p:nvPr/>
          </p:nvSpPr>
          <p:spPr>
            <a:xfrm>
              <a:off x="388143" y="6046237"/>
              <a:ext cx="11643827" cy="614588"/>
            </a:xfrm>
            <a:prstGeom prst="rect">
              <a:avLst/>
            </a:prstGeom>
            <a:solidFill>
              <a:srgbClr val="A7019F"/>
            </a:solidFill>
            <a:ln w="12700" cap="flat" cmpd="sng" algn="ctr">
              <a:solidFill>
                <a:srgbClr val="4472C4">
                  <a:shade val="50000"/>
                </a:srgbClr>
              </a:solidFill>
              <a:prstDash val="solid"/>
              <a:miter lim="800000"/>
            </a:ln>
            <a:effectLst/>
          </p:spPr>
          <p:txBody>
            <a:bodyPr rtlCol="0" anchor="ctr"/>
            <a:lstStyle/>
            <a:p>
              <a:pPr lvl="0" algn="ctr" fontAlgn="auto">
                <a:spcBef>
                  <a:spcPts val="0"/>
                </a:spcBef>
                <a:spcAft>
                  <a:spcPts val="0"/>
                </a:spcAft>
                <a:defRPr/>
              </a:pPr>
              <a:r>
                <a:rPr lang="en-US" sz="2000" b="0" kern="0" dirty="0">
                  <a:solidFill>
                    <a:prstClr val="white"/>
                  </a:solidFill>
                  <a:latin typeface="Segoe UI Light" panose="020B0502040204020203" pitchFamily="34" charset="0"/>
                  <a:cs typeface="Segoe UI Light" panose="020B0502040204020203" pitchFamily="34" charset="0"/>
                </a:rPr>
                <a:t>Monitoring, Management + Business Continuity &amp; Disaster Recovery</a:t>
              </a:r>
            </a:p>
          </p:txBody>
        </p:sp>
      </p:grpSp>
    </p:spTree>
    <p:extLst>
      <p:ext uri="{BB962C8B-B14F-4D97-AF65-F5344CB8AC3E}">
        <p14:creationId xmlns:p14="http://schemas.microsoft.com/office/powerpoint/2010/main" val="3254478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644aa684-b9dc-4b60-802d-a987e7344cb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9A62-8EFE-4811-ACB0-6FF06357F0B6}"/>
              </a:ext>
            </a:extLst>
          </p:cNvPr>
          <p:cNvSpPr>
            <a:spLocks noGrp="1"/>
          </p:cNvSpPr>
          <p:nvPr>
            <p:ph type="title"/>
          </p:nvPr>
        </p:nvSpPr>
        <p:spPr/>
        <p:txBody>
          <a:bodyPr/>
          <a:lstStyle/>
          <a:p>
            <a:r>
              <a:rPr lang="fr-FR" dirty="0"/>
              <a:t>Operations Management Suite – Log Analytics</a:t>
            </a:r>
            <a:endParaRPr lang="en-US" dirty="0"/>
          </a:p>
        </p:txBody>
      </p:sp>
      <p:sp>
        <p:nvSpPr>
          <p:cNvPr id="4" name="Content Placeholder 2">
            <a:extLst>
              <a:ext uri="{FF2B5EF4-FFF2-40B4-BE49-F238E27FC236}">
                <a16:creationId xmlns:a16="http://schemas.microsoft.com/office/drawing/2014/main" id="{985DDB77-B2A7-420A-8D4F-2AA0BDBB419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Separate the signal from the noise</a:t>
            </a:r>
          </a:p>
          <a:p>
            <a:pPr lvl="0"/>
            <a:r>
              <a:rPr lang="en-US" b="0" kern="0" dirty="0">
                <a:solidFill>
                  <a:srgbClr val="000000"/>
                </a:solidFill>
              </a:rPr>
              <a:t>See the full picture in meaningful detail</a:t>
            </a:r>
          </a:p>
          <a:p>
            <a:pPr lvl="0"/>
            <a:r>
              <a:rPr lang="en-US" b="0" kern="0" dirty="0">
                <a:solidFill>
                  <a:srgbClr val="000000"/>
                </a:solidFill>
              </a:rPr>
              <a:t>Integrating application monitoring</a:t>
            </a:r>
          </a:p>
          <a:p>
            <a:pPr lvl="0"/>
            <a:r>
              <a:rPr lang="en-US" b="0" kern="0" dirty="0">
                <a:solidFill>
                  <a:srgbClr val="000000"/>
                </a:solidFill>
              </a:rPr>
              <a:t>Azure Resources &amp; Hybrid</a:t>
            </a:r>
          </a:p>
          <a:p>
            <a:pPr lvl="0"/>
            <a:r>
              <a:rPr lang="en-US" b="0" kern="0" dirty="0">
                <a:solidFill>
                  <a:srgbClr val="000000"/>
                </a:solidFill>
              </a:rPr>
              <a:t>OMS Agents</a:t>
            </a:r>
          </a:p>
          <a:p>
            <a:pPr lvl="0"/>
            <a:r>
              <a:rPr lang="en-US" b="0" kern="0" dirty="0">
                <a:solidFill>
                  <a:srgbClr val="000000"/>
                </a:solidFill>
              </a:rPr>
              <a:t>Supports “Any” Log File format</a:t>
            </a:r>
          </a:p>
          <a:p>
            <a:pPr lvl="0"/>
            <a:endParaRPr lang="en-US" b="0" kern="0" dirty="0">
              <a:solidFill>
                <a:srgbClr val="000000"/>
              </a:solidFill>
            </a:endParaRPr>
          </a:p>
        </p:txBody>
      </p:sp>
    </p:spTree>
    <p:extLst>
      <p:ext uri="{BB962C8B-B14F-4D97-AF65-F5344CB8AC3E}">
        <p14:creationId xmlns:p14="http://schemas.microsoft.com/office/powerpoint/2010/main" val="3710974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285dd538-9d06-46d5-a72c-6f1b0b7171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1B58F-BE39-483F-8A07-8DEC36C5B91E}"/>
              </a:ext>
            </a:extLst>
          </p:cNvPr>
          <p:cNvSpPr>
            <a:spLocks noGrp="1"/>
          </p:cNvSpPr>
          <p:nvPr>
            <p:ph type="title"/>
          </p:nvPr>
        </p:nvSpPr>
        <p:spPr/>
        <p:txBody>
          <a:bodyPr/>
          <a:lstStyle/>
          <a:p>
            <a:r>
              <a:rPr lang="fr-FR" dirty="0"/>
              <a:t>Operations Management Suite – Log Analytics</a:t>
            </a:r>
            <a:endParaRPr lang="en-US" dirty="0"/>
          </a:p>
        </p:txBody>
      </p:sp>
      <p:sp>
        <p:nvSpPr>
          <p:cNvPr id="4" name="Content Placeholder 2">
            <a:extLst>
              <a:ext uri="{FF2B5EF4-FFF2-40B4-BE49-F238E27FC236}">
                <a16:creationId xmlns:a16="http://schemas.microsoft.com/office/drawing/2014/main" id="{8BCFE739-6B36-4124-8938-3D3F453173D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Powerful Query Language</a:t>
            </a:r>
          </a:p>
          <a:p>
            <a:pPr lvl="0"/>
            <a:r>
              <a:rPr lang="en-US" b="0" kern="0" dirty="0">
                <a:solidFill>
                  <a:srgbClr val="000000"/>
                </a:solidFill>
              </a:rPr>
              <a:t>Click-to-filter scenarios</a:t>
            </a:r>
          </a:p>
          <a:p>
            <a:pPr lvl="0"/>
            <a:r>
              <a:rPr lang="en-US" b="0" kern="0" dirty="0">
                <a:solidFill>
                  <a:srgbClr val="000000"/>
                </a:solidFill>
              </a:rPr>
              <a:t>Saved Search</a:t>
            </a:r>
          </a:p>
          <a:p>
            <a:pPr lvl="0"/>
            <a:r>
              <a:rPr lang="en-US" b="0" kern="0" dirty="0">
                <a:solidFill>
                  <a:srgbClr val="000000"/>
                </a:solidFill>
              </a:rPr>
              <a:t>Export to CSV</a:t>
            </a:r>
          </a:p>
          <a:p>
            <a:pPr lvl="0"/>
            <a:r>
              <a:rPr lang="en-US" b="0" kern="0" dirty="0">
                <a:solidFill>
                  <a:srgbClr val="000000"/>
                </a:solidFill>
              </a:rPr>
              <a:t>Use “Azure Log Analytics” for</a:t>
            </a:r>
            <a:br>
              <a:rPr lang="en-US" b="0" kern="0" dirty="0">
                <a:solidFill>
                  <a:srgbClr val="000000"/>
                </a:solidFill>
              </a:rPr>
            </a:br>
            <a:r>
              <a:rPr lang="en-US" b="0" kern="0" dirty="0">
                <a:solidFill>
                  <a:srgbClr val="000000"/>
                </a:solidFill>
              </a:rPr>
              <a:t>more advanced querying</a:t>
            </a:r>
            <a:br>
              <a:rPr lang="en-US" b="0" kern="0" dirty="0">
                <a:solidFill>
                  <a:srgbClr val="000000"/>
                </a:solidFill>
              </a:rPr>
            </a:br>
            <a:r>
              <a:rPr lang="en-US" b="0" kern="0" dirty="0">
                <a:solidFill>
                  <a:srgbClr val="000000"/>
                </a:solidFill>
              </a:rPr>
              <a:t>(portal.loganalytics.io)</a:t>
            </a:r>
          </a:p>
          <a:p>
            <a:pPr lvl="0"/>
            <a:endParaRPr lang="en-US" b="0" kern="0" dirty="0">
              <a:solidFill>
                <a:srgbClr val="000000"/>
              </a:solidFill>
            </a:endParaRPr>
          </a:p>
        </p:txBody>
      </p:sp>
      <p:grpSp>
        <p:nvGrpSpPr>
          <p:cNvPr id="3" name="Group 2" descr="Query and blade in the Azure portal">
            <a:extLst>
              <a:ext uri="{FF2B5EF4-FFF2-40B4-BE49-F238E27FC236}">
                <a16:creationId xmlns:a16="http://schemas.microsoft.com/office/drawing/2014/main" id="{EF5579F0-A4A2-4935-BBA4-6D61BD4C2833}"/>
              </a:ext>
            </a:extLst>
          </p:cNvPr>
          <p:cNvGrpSpPr/>
          <p:nvPr/>
        </p:nvGrpSpPr>
        <p:grpSpPr>
          <a:xfrm>
            <a:off x="4680622" y="2008415"/>
            <a:ext cx="3594127" cy="3622198"/>
            <a:chOff x="4680622" y="2008415"/>
            <a:chExt cx="3594127" cy="3622198"/>
          </a:xfrm>
        </p:grpSpPr>
        <p:pic>
          <p:nvPicPr>
            <p:cNvPr id="5" name="Picture 4" descr="OMS log query">
              <a:extLst>
                <a:ext uri="{FF2B5EF4-FFF2-40B4-BE49-F238E27FC236}">
                  <a16:creationId xmlns:a16="http://schemas.microsoft.com/office/drawing/2014/main" id="{A9197209-C484-4112-8EB7-DE1CCB170CEB}"/>
                </a:ext>
              </a:extLst>
            </p:cNvPr>
            <p:cNvPicPr>
              <a:picLocks noChangeAspect="1"/>
            </p:cNvPicPr>
            <p:nvPr/>
          </p:nvPicPr>
          <p:blipFill>
            <a:blip r:embed="rId3"/>
            <a:stretch>
              <a:fillRect/>
            </a:stretch>
          </p:blipFill>
          <p:spPr>
            <a:xfrm>
              <a:off x="4680622" y="2008415"/>
              <a:ext cx="3594127" cy="692155"/>
            </a:xfrm>
            <a:prstGeom prst="rect">
              <a:avLst/>
            </a:prstGeom>
            <a:ln>
              <a:solidFill>
                <a:srgbClr val="002060"/>
              </a:solidFill>
            </a:ln>
          </p:spPr>
        </p:pic>
        <p:pic>
          <p:nvPicPr>
            <p:cNvPr id="6" name="Picture 5">
              <a:extLst>
                <a:ext uri="{FF2B5EF4-FFF2-40B4-BE49-F238E27FC236}">
                  <a16:creationId xmlns:a16="http://schemas.microsoft.com/office/drawing/2014/main" id="{6FC7FB25-9C79-42B0-AFDB-E929F16BAD85}"/>
                </a:ext>
              </a:extLst>
            </p:cNvPr>
            <p:cNvPicPr>
              <a:picLocks noChangeAspect="1"/>
            </p:cNvPicPr>
            <p:nvPr/>
          </p:nvPicPr>
          <p:blipFill>
            <a:blip r:embed="rId4"/>
            <a:stretch>
              <a:fillRect/>
            </a:stretch>
          </p:blipFill>
          <p:spPr>
            <a:xfrm>
              <a:off x="5640729" y="3069129"/>
              <a:ext cx="2255452" cy="2561484"/>
            </a:xfrm>
            <a:prstGeom prst="rect">
              <a:avLst/>
            </a:prstGeom>
            <a:ln>
              <a:solidFill>
                <a:srgbClr val="002060"/>
              </a:solidFill>
            </a:ln>
          </p:spPr>
        </p:pic>
      </p:grpSp>
    </p:spTree>
    <p:extLst>
      <p:ext uri="{BB962C8B-B14F-4D97-AF65-F5344CB8AC3E}">
        <p14:creationId xmlns:p14="http://schemas.microsoft.com/office/powerpoint/2010/main" val="305848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e228184e-0f72-4c0b-9ac8-6340df9b169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26C9B-9D66-4E41-8E64-3E559FCD3894}"/>
              </a:ext>
            </a:extLst>
          </p:cNvPr>
          <p:cNvSpPr>
            <a:spLocks noGrp="1"/>
          </p:cNvSpPr>
          <p:nvPr>
            <p:ph type="title"/>
          </p:nvPr>
        </p:nvSpPr>
        <p:spPr/>
        <p:txBody>
          <a:bodyPr/>
          <a:lstStyle/>
          <a:p>
            <a:r>
              <a:rPr lang="en-US" dirty="0"/>
              <a:t>Application Insights</a:t>
            </a:r>
          </a:p>
        </p:txBody>
      </p:sp>
      <p:sp>
        <p:nvSpPr>
          <p:cNvPr id="4" name="Content Placeholder 2">
            <a:extLst>
              <a:ext uri="{FF2B5EF4-FFF2-40B4-BE49-F238E27FC236}">
                <a16:creationId xmlns:a16="http://schemas.microsoft.com/office/drawing/2014/main" id="{BD82A4C7-9D75-4CA4-B553-D077160E413C}"/>
              </a:ext>
            </a:extLst>
          </p:cNvPr>
          <p:cNvSpPr txBox="1">
            <a:spLocks/>
          </p:cNvSpPr>
          <p:nvPr/>
        </p:nvSpPr>
        <p:spPr>
          <a:xfrm>
            <a:off x="458788" y="1021215"/>
            <a:ext cx="8119156" cy="104406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i="1" kern="0" dirty="0">
                <a:solidFill>
                  <a:srgbClr val="000000"/>
                </a:solidFill>
              </a:rPr>
              <a:t>“Get actionable insights through application performance management and instant analytics”</a:t>
            </a:r>
          </a:p>
          <a:p>
            <a:pPr marL="0" lvl="0" indent="0" algn="ctr">
              <a:buNone/>
            </a:pPr>
            <a:endParaRPr lang="en-US" b="0" i="1" kern="0" dirty="0">
              <a:solidFill>
                <a:srgbClr val="000000"/>
              </a:solidFill>
            </a:endParaRPr>
          </a:p>
        </p:txBody>
      </p:sp>
      <p:grpSp>
        <p:nvGrpSpPr>
          <p:cNvPr id="3" name="Group 2" descr="Application Insights &quot;value add&quot; for businesses">
            <a:extLst>
              <a:ext uri="{FF2B5EF4-FFF2-40B4-BE49-F238E27FC236}">
                <a16:creationId xmlns:a16="http://schemas.microsoft.com/office/drawing/2014/main" id="{35F89988-DAFB-47C3-96F0-CD6C4D9077E1}"/>
              </a:ext>
            </a:extLst>
          </p:cNvPr>
          <p:cNvGrpSpPr/>
          <p:nvPr/>
        </p:nvGrpSpPr>
        <p:grpSpPr>
          <a:xfrm>
            <a:off x="228600" y="2848945"/>
            <a:ext cx="8686800" cy="2809124"/>
            <a:chOff x="228600" y="2848945"/>
            <a:chExt cx="8686800" cy="2809124"/>
          </a:xfrm>
        </p:grpSpPr>
        <p:sp>
          <p:nvSpPr>
            <p:cNvPr id="5" name="Rectangle 4">
              <a:extLst>
                <a:ext uri="{FF2B5EF4-FFF2-40B4-BE49-F238E27FC236}">
                  <a16:creationId xmlns:a16="http://schemas.microsoft.com/office/drawing/2014/main" id="{EC5CEFE7-AB97-40F4-B943-F9BD3E49666C}"/>
                </a:ext>
              </a:extLst>
            </p:cNvPr>
            <p:cNvSpPr/>
            <p:nvPr/>
          </p:nvSpPr>
          <p:spPr>
            <a:xfrm>
              <a:off x="334606" y="5205155"/>
              <a:ext cx="8580794" cy="452914"/>
            </a:xfrm>
            <a:prstGeom prst="rect">
              <a:avLst/>
            </a:prstGeom>
            <a:solidFill>
              <a:srgbClr val="FF0000"/>
            </a:solidFill>
            <a:ln w="12700" cap="flat" cmpd="sng" algn="ctr">
              <a:solidFill>
                <a:srgbClr val="ED7D31"/>
              </a:solidFill>
              <a:prstDash val="solid"/>
              <a:miter lim="800000"/>
            </a:ln>
            <a:effectLst/>
          </p:spPr>
          <p:txBody>
            <a:bodyPr rtlCol="0" anchor="ctr"/>
            <a:lstStyle/>
            <a:p>
              <a:pPr lvl="0" algn="ctr" fontAlgn="auto">
                <a:spcBef>
                  <a:spcPts val="0"/>
                </a:spcBef>
                <a:spcAft>
                  <a:spcPts val="0"/>
                </a:spcAft>
                <a:defRPr/>
              </a:pPr>
              <a:r>
                <a:rPr lang="en-US" sz="2000" b="0" kern="0" dirty="0">
                  <a:solidFill>
                    <a:prstClr val="white"/>
                  </a:solidFill>
                  <a:latin typeface="Segoe UI Light" panose="020B0502040204020203" pitchFamily="34" charset="0"/>
                  <a:cs typeface="Segoe UI Light" panose="020B0502040204020203" pitchFamily="34" charset="0"/>
                </a:rPr>
                <a:t>Monitoring, Management + Business Continuity &amp; Disaster Recovery</a:t>
              </a:r>
            </a:p>
          </p:txBody>
        </p:sp>
        <p:sp>
          <p:nvSpPr>
            <p:cNvPr id="6" name="Rectangle 5">
              <a:extLst>
                <a:ext uri="{FF2B5EF4-FFF2-40B4-BE49-F238E27FC236}">
                  <a16:creationId xmlns:a16="http://schemas.microsoft.com/office/drawing/2014/main" id="{76BF497A-CA2E-4D7A-9953-56DF940A48FB}"/>
                </a:ext>
              </a:extLst>
            </p:cNvPr>
            <p:cNvSpPr/>
            <p:nvPr/>
          </p:nvSpPr>
          <p:spPr>
            <a:xfrm>
              <a:off x="228600" y="2874818"/>
              <a:ext cx="1874882" cy="1857632"/>
            </a:xfrm>
            <a:prstGeom prst="rect">
              <a:avLst/>
            </a:prstGeom>
            <a:solidFill>
              <a:srgbClr val="FE5520"/>
            </a:solidFill>
            <a:ln w="12700" cap="flat" cmpd="sng" algn="ctr">
              <a:noFill/>
              <a:prstDash val="solid"/>
              <a:miter lim="800000"/>
            </a:ln>
            <a:effectLst/>
          </p:spPr>
          <p:txBody>
            <a:bodyPr rtlCol="0" anchor="ctr"/>
            <a:lstStyle/>
            <a:p>
              <a:pPr lvl="0" algn="ctr" fontAlgn="auto">
                <a:spcBef>
                  <a:spcPts val="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Web App Performance Management</a:t>
              </a:r>
            </a:p>
          </p:txBody>
        </p:sp>
        <p:sp>
          <p:nvSpPr>
            <p:cNvPr id="7" name="Rectangle 6">
              <a:extLst>
                <a:ext uri="{FF2B5EF4-FFF2-40B4-BE49-F238E27FC236}">
                  <a16:creationId xmlns:a16="http://schemas.microsoft.com/office/drawing/2014/main" id="{BFE896AC-8043-4CE4-9492-B97D50199BC0}"/>
                </a:ext>
              </a:extLst>
            </p:cNvPr>
            <p:cNvSpPr/>
            <p:nvPr/>
          </p:nvSpPr>
          <p:spPr>
            <a:xfrm>
              <a:off x="2384775" y="2848945"/>
              <a:ext cx="1874882" cy="1874882"/>
            </a:xfrm>
            <a:prstGeom prst="rect">
              <a:avLst/>
            </a:prstGeom>
            <a:solidFill>
              <a:srgbClr val="FE5520"/>
            </a:solidFill>
            <a:ln w="12700" cap="flat" cmpd="sng" algn="ctr">
              <a:noFill/>
              <a:prstDash val="solid"/>
              <a:miter lim="800000"/>
            </a:ln>
            <a:effectLst/>
          </p:spPr>
          <p:txBody>
            <a:bodyPr rtlCol="0" anchor="ctr"/>
            <a:lstStyle/>
            <a:p>
              <a:pPr lvl="0" algn="ctr" fontAlgn="auto">
                <a:spcBef>
                  <a:spcPts val="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Integrated in the Web App code, running in Azure or on-premises</a:t>
              </a:r>
            </a:p>
          </p:txBody>
        </p:sp>
        <p:sp>
          <p:nvSpPr>
            <p:cNvPr id="8" name="Rectangle 7">
              <a:extLst>
                <a:ext uri="{FF2B5EF4-FFF2-40B4-BE49-F238E27FC236}">
                  <a16:creationId xmlns:a16="http://schemas.microsoft.com/office/drawing/2014/main" id="{893289B6-A012-41BB-BECA-E8588C63D7C7}"/>
                </a:ext>
              </a:extLst>
            </p:cNvPr>
            <p:cNvSpPr/>
            <p:nvPr/>
          </p:nvSpPr>
          <p:spPr>
            <a:xfrm>
              <a:off x="4593461" y="2848945"/>
              <a:ext cx="1874882" cy="1874882"/>
            </a:xfrm>
            <a:prstGeom prst="rect">
              <a:avLst/>
            </a:prstGeom>
            <a:solidFill>
              <a:srgbClr val="FE5520"/>
            </a:solidFill>
            <a:ln w="12700" cap="flat" cmpd="sng" algn="ctr">
              <a:noFill/>
              <a:prstDash val="solid"/>
              <a:miter lim="800000"/>
            </a:ln>
            <a:effectLst/>
          </p:spPr>
          <p:txBody>
            <a:bodyPr rtlCol="0" anchor="ctr"/>
            <a:lstStyle/>
            <a:p>
              <a:pPr lvl="0" algn="ctr" defTabSz="914016" fontAlgn="auto">
                <a:spcBef>
                  <a:spcPts val="120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Diagnostics, proactively detecting lifecycle issues</a:t>
              </a:r>
            </a:p>
          </p:txBody>
        </p:sp>
        <p:sp>
          <p:nvSpPr>
            <p:cNvPr id="9" name="Rectangle 8">
              <a:extLst>
                <a:ext uri="{FF2B5EF4-FFF2-40B4-BE49-F238E27FC236}">
                  <a16:creationId xmlns:a16="http://schemas.microsoft.com/office/drawing/2014/main" id="{1B6D9327-1379-41E2-9450-3202753126D3}"/>
                </a:ext>
              </a:extLst>
            </p:cNvPr>
            <p:cNvSpPr/>
            <p:nvPr/>
          </p:nvSpPr>
          <p:spPr>
            <a:xfrm>
              <a:off x="6802147" y="2848945"/>
              <a:ext cx="1874882" cy="1874882"/>
            </a:xfrm>
            <a:prstGeom prst="rect">
              <a:avLst/>
            </a:prstGeom>
            <a:solidFill>
              <a:srgbClr val="FE5520"/>
            </a:solidFill>
            <a:ln w="12700" cap="flat" cmpd="sng" algn="ctr">
              <a:noFill/>
              <a:prstDash val="solid"/>
              <a:miter lim="800000"/>
            </a:ln>
            <a:effectLst/>
          </p:spPr>
          <p:txBody>
            <a:bodyPr rtlCol="0" anchor="ctr"/>
            <a:lstStyle/>
            <a:p>
              <a:pPr lvl="0" algn="ctr" fontAlgn="auto">
                <a:spcBef>
                  <a:spcPts val="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DevOps integration from within VS2017, GitHub,…</a:t>
              </a:r>
            </a:p>
          </p:txBody>
        </p:sp>
      </p:grpSp>
    </p:spTree>
    <p:extLst>
      <p:ext uri="{BB962C8B-B14F-4D97-AF65-F5344CB8AC3E}">
        <p14:creationId xmlns:p14="http://schemas.microsoft.com/office/powerpoint/2010/main" val="3517737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86567e34-8b27-42de-9fa1-73db1f6a88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136B4-498E-4E99-BD7E-7B821A506717}"/>
              </a:ext>
            </a:extLst>
          </p:cNvPr>
          <p:cNvSpPr>
            <a:spLocks noGrp="1"/>
          </p:cNvSpPr>
          <p:nvPr>
            <p:ph type="title"/>
          </p:nvPr>
        </p:nvSpPr>
        <p:spPr/>
        <p:txBody>
          <a:bodyPr/>
          <a:lstStyle/>
          <a:p>
            <a:r>
              <a:rPr lang="en-US" dirty="0"/>
              <a:t>Application Insights</a:t>
            </a:r>
          </a:p>
        </p:txBody>
      </p:sp>
      <p:sp>
        <p:nvSpPr>
          <p:cNvPr id="4" name="Content Placeholder 2">
            <a:extLst>
              <a:ext uri="{FF2B5EF4-FFF2-40B4-BE49-F238E27FC236}">
                <a16:creationId xmlns:a16="http://schemas.microsoft.com/office/drawing/2014/main" id="{F48DC971-4741-4188-80FF-5ABA5052AC4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Application Map:</a:t>
            </a:r>
          </a:p>
          <a:p>
            <a:pPr lvl="1"/>
            <a:r>
              <a:rPr lang="en-US" b="0" kern="0" dirty="0">
                <a:solidFill>
                  <a:srgbClr val="000000"/>
                </a:solidFill>
              </a:rPr>
              <a:t>Diagram of App Components and interactions between all services</a:t>
            </a:r>
          </a:p>
          <a:p>
            <a:pPr lvl="0"/>
            <a:r>
              <a:rPr lang="en-US" b="0" kern="0" dirty="0">
                <a:solidFill>
                  <a:srgbClr val="000000"/>
                </a:solidFill>
              </a:rPr>
              <a:t>Live Metrics:</a:t>
            </a:r>
          </a:p>
          <a:p>
            <a:pPr lvl="1"/>
            <a:r>
              <a:rPr lang="en-US" b="0" kern="0" dirty="0">
                <a:solidFill>
                  <a:srgbClr val="000000"/>
                </a:solidFill>
              </a:rPr>
              <a:t>Real-Time Requests information</a:t>
            </a:r>
          </a:p>
          <a:p>
            <a:pPr lvl="0"/>
            <a:r>
              <a:rPr lang="en-US" b="0" kern="0" dirty="0">
                <a:solidFill>
                  <a:srgbClr val="000000"/>
                </a:solidFill>
              </a:rPr>
              <a:t>Servers:</a:t>
            </a:r>
          </a:p>
          <a:p>
            <a:pPr lvl="1"/>
            <a:r>
              <a:rPr lang="en-US" b="0" kern="0" dirty="0">
                <a:solidFill>
                  <a:srgbClr val="000000"/>
                </a:solidFill>
              </a:rPr>
              <a:t>Detailed Performance per Instance view</a:t>
            </a:r>
          </a:p>
          <a:p>
            <a:pPr lvl="0"/>
            <a:r>
              <a:rPr lang="en-US" b="0" kern="0" dirty="0">
                <a:solidFill>
                  <a:srgbClr val="000000"/>
                </a:solidFill>
              </a:rPr>
              <a:t>Availability:</a:t>
            </a:r>
          </a:p>
          <a:p>
            <a:pPr lvl="1"/>
            <a:r>
              <a:rPr lang="en-US" b="0" kern="0" dirty="0">
                <a:solidFill>
                  <a:srgbClr val="000000"/>
                </a:solidFill>
              </a:rPr>
              <a:t>Run scheduled tests for Uptime</a:t>
            </a:r>
          </a:p>
          <a:p>
            <a:pPr lvl="0"/>
            <a:endParaRPr lang="en-US" b="0" kern="0" dirty="0">
              <a:solidFill>
                <a:srgbClr val="000000"/>
              </a:solidFill>
            </a:endParaRPr>
          </a:p>
        </p:txBody>
      </p:sp>
    </p:spTree>
    <p:extLst>
      <p:ext uri="{BB962C8B-B14F-4D97-AF65-F5344CB8AC3E}">
        <p14:creationId xmlns:p14="http://schemas.microsoft.com/office/powerpoint/2010/main" val="3425538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d3d72aeb-8e64-4c92-85e0-df96f853524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4C64A-6A77-4E8A-B3F5-252222C7F2B7}"/>
              </a:ext>
            </a:extLst>
          </p:cNvPr>
          <p:cNvSpPr>
            <a:spLocks noGrp="1"/>
          </p:cNvSpPr>
          <p:nvPr>
            <p:ph type="title"/>
          </p:nvPr>
        </p:nvSpPr>
        <p:spPr/>
        <p:txBody>
          <a:bodyPr/>
          <a:lstStyle/>
          <a:p>
            <a:r>
              <a:rPr lang="en-US" dirty="0"/>
              <a:t>Application Insights</a:t>
            </a:r>
          </a:p>
        </p:txBody>
      </p:sp>
      <p:grpSp>
        <p:nvGrpSpPr>
          <p:cNvPr id="3" name="Group 2" descr="Various insights and metadata reports in the portal">
            <a:extLst>
              <a:ext uri="{FF2B5EF4-FFF2-40B4-BE49-F238E27FC236}">
                <a16:creationId xmlns:a16="http://schemas.microsoft.com/office/drawing/2014/main" id="{3FE293D1-3253-4F9F-8BF3-A72E2C3E9F8D}"/>
              </a:ext>
            </a:extLst>
          </p:cNvPr>
          <p:cNvGrpSpPr/>
          <p:nvPr/>
        </p:nvGrpSpPr>
        <p:grpSpPr>
          <a:xfrm>
            <a:off x="441817" y="1247530"/>
            <a:ext cx="8261571" cy="4902714"/>
            <a:chOff x="441817" y="1247530"/>
            <a:chExt cx="8261571" cy="4902714"/>
          </a:xfrm>
        </p:grpSpPr>
        <p:pic>
          <p:nvPicPr>
            <p:cNvPr id="4" name="Picture 3">
              <a:extLst>
                <a:ext uri="{FF2B5EF4-FFF2-40B4-BE49-F238E27FC236}">
                  <a16:creationId xmlns:a16="http://schemas.microsoft.com/office/drawing/2014/main" id="{45006F46-5B34-4E1A-92B9-4661B7D159E3}"/>
                </a:ext>
              </a:extLst>
            </p:cNvPr>
            <p:cNvPicPr>
              <a:picLocks noChangeAspect="1"/>
            </p:cNvPicPr>
            <p:nvPr/>
          </p:nvPicPr>
          <p:blipFill>
            <a:blip r:embed="rId3"/>
            <a:stretch>
              <a:fillRect/>
            </a:stretch>
          </p:blipFill>
          <p:spPr>
            <a:xfrm>
              <a:off x="441817" y="1247530"/>
              <a:ext cx="4098965" cy="2208245"/>
            </a:xfrm>
            <a:prstGeom prst="rect">
              <a:avLst/>
            </a:prstGeom>
            <a:ln>
              <a:solidFill>
                <a:srgbClr val="002060"/>
              </a:solidFill>
            </a:ln>
          </p:spPr>
        </p:pic>
        <p:pic>
          <p:nvPicPr>
            <p:cNvPr id="5" name="Picture 4">
              <a:extLst>
                <a:ext uri="{FF2B5EF4-FFF2-40B4-BE49-F238E27FC236}">
                  <a16:creationId xmlns:a16="http://schemas.microsoft.com/office/drawing/2014/main" id="{AAD6273C-EB64-47D7-ABDC-A7D0E2E89DAB}"/>
                </a:ext>
              </a:extLst>
            </p:cNvPr>
            <p:cNvPicPr>
              <a:picLocks noChangeAspect="1"/>
            </p:cNvPicPr>
            <p:nvPr/>
          </p:nvPicPr>
          <p:blipFill>
            <a:blip r:embed="rId4"/>
            <a:stretch>
              <a:fillRect/>
            </a:stretch>
          </p:blipFill>
          <p:spPr>
            <a:xfrm>
              <a:off x="5193332" y="1606759"/>
              <a:ext cx="3510056" cy="2948947"/>
            </a:xfrm>
            <a:prstGeom prst="rect">
              <a:avLst/>
            </a:prstGeom>
            <a:ln>
              <a:solidFill>
                <a:srgbClr val="002060"/>
              </a:solidFill>
            </a:ln>
          </p:spPr>
        </p:pic>
        <p:pic>
          <p:nvPicPr>
            <p:cNvPr id="6" name="Picture 5">
              <a:extLst>
                <a:ext uri="{FF2B5EF4-FFF2-40B4-BE49-F238E27FC236}">
                  <a16:creationId xmlns:a16="http://schemas.microsoft.com/office/drawing/2014/main" id="{61CE2284-973E-495F-989B-7E69C9AAAFC0}"/>
                </a:ext>
              </a:extLst>
            </p:cNvPr>
            <p:cNvPicPr>
              <a:picLocks noChangeAspect="1"/>
            </p:cNvPicPr>
            <p:nvPr/>
          </p:nvPicPr>
          <p:blipFill>
            <a:blip r:embed="rId5"/>
            <a:stretch>
              <a:fillRect/>
            </a:stretch>
          </p:blipFill>
          <p:spPr>
            <a:xfrm>
              <a:off x="3301093" y="3208615"/>
              <a:ext cx="2768756" cy="2941629"/>
            </a:xfrm>
            <a:prstGeom prst="rect">
              <a:avLst/>
            </a:prstGeom>
            <a:ln>
              <a:solidFill>
                <a:schemeClr val="tx1"/>
              </a:solidFill>
            </a:ln>
          </p:spPr>
        </p:pic>
      </p:grpSp>
    </p:spTree>
    <p:extLst>
      <p:ext uri="{BB962C8B-B14F-4D97-AF65-F5344CB8AC3E}">
        <p14:creationId xmlns:p14="http://schemas.microsoft.com/office/powerpoint/2010/main" val="4191139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2de11403-5404-4120-b9dc-cc323a9c3b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B037-AB27-4436-9515-6F87F4AABF28}"/>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17D662EA-3CCC-4C54-BFCF-0086C433F2A1}"/>
              </a:ext>
            </a:extLst>
          </p:cNvPr>
          <p:cNvSpPr>
            <a:spLocks noGrp="1"/>
          </p:cNvSpPr>
          <p:nvPr>
            <p:ph type="body" idx="1"/>
          </p:nvPr>
        </p:nvSpPr>
        <p:spPr/>
        <p:txBody>
          <a:bodyPr/>
          <a:lstStyle/>
          <a:p>
            <a:r>
              <a:rPr lang="en-US" dirty="0"/>
              <a:t>Monitoring
Backup
Automation
Business Continuity Case Study</a:t>
            </a:r>
          </a:p>
        </p:txBody>
      </p:sp>
    </p:spTree>
    <p:extLst>
      <p:ext uri="{BB962C8B-B14F-4D97-AF65-F5344CB8AC3E}">
        <p14:creationId xmlns:p14="http://schemas.microsoft.com/office/powerpoint/2010/main" val="606174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f2674a45-0294-48be-b0e6-c07d2286cdc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32D3B-1B59-4439-A11A-E82F34DAA65E}"/>
              </a:ext>
            </a:extLst>
          </p:cNvPr>
          <p:cNvSpPr>
            <a:spLocks noGrp="1"/>
          </p:cNvSpPr>
          <p:nvPr>
            <p:ph type="title"/>
          </p:nvPr>
        </p:nvSpPr>
        <p:spPr/>
        <p:txBody>
          <a:bodyPr/>
          <a:lstStyle/>
          <a:p>
            <a:r>
              <a:rPr lang="en-US" dirty="0"/>
              <a:t>Power BI</a:t>
            </a:r>
          </a:p>
        </p:txBody>
      </p:sp>
      <p:sp>
        <p:nvSpPr>
          <p:cNvPr id="4" name="Content Placeholder 2">
            <a:extLst>
              <a:ext uri="{FF2B5EF4-FFF2-40B4-BE49-F238E27FC236}">
                <a16:creationId xmlns:a16="http://schemas.microsoft.com/office/drawing/2014/main" id="{D5286DB8-F718-45B0-9BEE-05565955D16A}"/>
              </a:ext>
            </a:extLst>
          </p:cNvPr>
          <p:cNvSpPr txBox="1">
            <a:spLocks/>
          </p:cNvSpPr>
          <p:nvPr/>
        </p:nvSpPr>
        <p:spPr>
          <a:xfrm>
            <a:off x="458788" y="1021215"/>
            <a:ext cx="8119156" cy="156433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i="1" kern="0" dirty="0">
                <a:solidFill>
                  <a:srgbClr val="000000"/>
                </a:solidFill>
              </a:rPr>
              <a:t>“Workspace approach, integrating with Power BI Apps, allowing for detailed reporting and data analytics”</a:t>
            </a:r>
          </a:p>
          <a:p>
            <a:pPr marL="0" lvl="0" indent="0" algn="ctr">
              <a:buNone/>
            </a:pPr>
            <a:endParaRPr lang="en-US" b="0" i="1" kern="0" dirty="0">
              <a:solidFill>
                <a:srgbClr val="000000"/>
              </a:solidFill>
            </a:endParaRPr>
          </a:p>
        </p:txBody>
      </p:sp>
      <p:grpSp>
        <p:nvGrpSpPr>
          <p:cNvPr id="3" name="Group 2" descr="Power BI &quot;value add&quot; for businesses">
            <a:extLst>
              <a:ext uri="{FF2B5EF4-FFF2-40B4-BE49-F238E27FC236}">
                <a16:creationId xmlns:a16="http://schemas.microsoft.com/office/drawing/2014/main" id="{15D1C857-EADC-419C-9E92-88D3C896B354}"/>
              </a:ext>
            </a:extLst>
          </p:cNvPr>
          <p:cNvGrpSpPr/>
          <p:nvPr/>
        </p:nvGrpSpPr>
        <p:grpSpPr>
          <a:xfrm>
            <a:off x="228600" y="2848945"/>
            <a:ext cx="8686800" cy="2809124"/>
            <a:chOff x="228600" y="2848945"/>
            <a:chExt cx="8686800" cy="2809124"/>
          </a:xfrm>
        </p:grpSpPr>
        <p:sp>
          <p:nvSpPr>
            <p:cNvPr id="5" name="Rectangle 4">
              <a:extLst>
                <a:ext uri="{FF2B5EF4-FFF2-40B4-BE49-F238E27FC236}">
                  <a16:creationId xmlns:a16="http://schemas.microsoft.com/office/drawing/2014/main" id="{4552A0BD-03E1-4C86-B884-D1CFB367E50D}"/>
                </a:ext>
              </a:extLst>
            </p:cNvPr>
            <p:cNvSpPr/>
            <p:nvPr/>
          </p:nvSpPr>
          <p:spPr>
            <a:xfrm>
              <a:off x="334606" y="5205155"/>
              <a:ext cx="8580794" cy="452914"/>
            </a:xfrm>
            <a:prstGeom prst="rect">
              <a:avLst/>
            </a:prstGeom>
            <a:solidFill>
              <a:sysClr val="window" lastClr="FFFFFF">
                <a:lumMod val="75000"/>
              </a:sysClr>
            </a:solidFill>
            <a:ln w="12700" cap="flat" cmpd="sng" algn="ctr">
              <a:noFill/>
              <a:prstDash val="solid"/>
              <a:miter lim="800000"/>
            </a:ln>
            <a:effectLst/>
          </p:spPr>
          <p:txBody>
            <a:bodyPr rtlCol="0" anchor="ctr"/>
            <a:lstStyle/>
            <a:p>
              <a:pPr lvl="0" algn="ctr" fontAlgn="auto">
                <a:spcBef>
                  <a:spcPts val="0"/>
                </a:spcBef>
                <a:spcAft>
                  <a:spcPts val="0"/>
                </a:spcAft>
                <a:defRPr/>
              </a:pPr>
              <a:r>
                <a:rPr lang="en-US" sz="2000" b="0" kern="0" dirty="0">
                  <a:solidFill>
                    <a:prstClr val="black"/>
                  </a:solidFill>
                  <a:latin typeface="Segoe UI Light" panose="020B0502040204020203" pitchFamily="34" charset="0"/>
                  <a:cs typeface="Segoe UI Light" panose="020B0502040204020203" pitchFamily="34" charset="0"/>
                </a:rPr>
                <a:t>Monitoring, Management + Business Continuity &amp; Disaster Recovery</a:t>
              </a:r>
            </a:p>
          </p:txBody>
        </p:sp>
        <p:sp>
          <p:nvSpPr>
            <p:cNvPr id="6" name="Rectangle 5">
              <a:extLst>
                <a:ext uri="{FF2B5EF4-FFF2-40B4-BE49-F238E27FC236}">
                  <a16:creationId xmlns:a16="http://schemas.microsoft.com/office/drawing/2014/main" id="{CB25AF0A-A21C-426B-BAB5-7E9CDAA460E6}"/>
                </a:ext>
              </a:extLst>
            </p:cNvPr>
            <p:cNvSpPr/>
            <p:nvPr/>
          </p:nvSpPr>
          <p:spPr>
            <a:xfrm>
              <a:off x="228600" y="2874818"/>
              <a:ext cx="1874882" cy="1857632"/>
            </a:xfrm>
            <a:prstGeom prst="rect">
              <a:avLst/>
            </a:prstGeom>
            <a:solidFill>
              <a:sysClr val="windowText" lastClr="000000"/>
            </a:solidFill>
            <a:ln w="12700" cap="flat" cmpd="sng" algn="ctr">
              <a:noFill/>
              <a:prstDash val="solid"/>
              <a:miter lim="800000"/>
            </a:ln>
            <a:effectLst/>
          </p:spPr>
          <p:txBody>
            <a:bodyPr rtlCol="0" anchor="ctr"/>
            <a:lstStyle/>
            <a:p>
              <a:pPr lvl="0" algn="ctr" fontAlgn="auto">
                <a:spcBef>
                  <a:spcPts val="0"/>
                </a:spcBef>
                <a:spcAft>
                  <a:spcPts val="0"/>
                </a:spcAft>
                <a:defRPr/>
              </a:pPr>
              <a:r>
                <a:rPr lang="en-US" b="0" kern="0" dirty="0">
                  <a:solidFill>
                    <a:srgbClr val="FFC000"/>
                  </a:solidFill>
                  <a:latin typeface="Segoe UI Light" panose="020B0502040204020203" pitchFamily="34" charset="0"/>
                  <a:cs typeface="Segoe UI Light" panose="020B0502040204020203" pitchFamily="34" charset="0"/>
                </a:rPr>
                <a:t>Connect to different data sources, create reports and data charts</a:t>
              </a:r>
            </a:p>
          </p:txBody>
        </p:sp>
        <p:sp>
          <p:nvSpPr>
            <p:cNvPr id="7" name="Rectangle 6">
              <a:extLst>
                <a:ext uri="{FF2B5EF4-FFF2-40B4-BE49-F238E27FC236}">
                  <a16:creationId xmlns:a16="http://schemas.microsoft.com/office/drawing/2014/main" id="{7BB2EC1E-BAFC-4EC4-9A72-BB0C59232B0C}"/>
                </a:ext>
              </a:extLst>
            </p:cNvPr>
            <p:cNvSpPr/>
            <p:nvPr/>
          </p:nvSpPr>
          <p:spPr>
            <a:xfrm>
              <a:off x="2384775" y="2848945"/>
              <a:ext cx="1874882" cy="1874882"/>
            </a:xfrm>
            <a:prstGeom prst="rect">
              <a:avLst/>
            </a:prstGeom>
            <a:solidFill>
              <a:sysClr val="windowText" lastClr="000000"/>
            </a:solidFill>
            <a:ln w="12700" cap="flat" cmpd="sng" algn="ctr">
              <a:noFill/>
              <a:prstDash val="solid"/>
              <a:miter lim="800000"/>
            </a:ln>
            <a:effectLst/>
          </p:spPr>
          <p:txBody>
            <a:bodyPr rtlCol="0" anchor="ctr"/>
            <a:lstStyle/>
            <a:p>
              <a:pPr lvl="0" algn="ctr" fontAlgn="auto">
                <a:spcBef>
                  <a:spcPts val="0"/>
                </a:spcBef>
                <a:spcAft>
                  <a:spcPts val="0"/>
                </a:spcAft>
                <a:defRPr/>
              </a:pPr>
              <a:r>
                <a:rPr lang="en-US" b="0" kern="0" dirty="0">
                  <a:solidFill>
                    <a:srgbClr val="FFC000"/>
                  </a:solidFill>
                  <a:latin typeface="Segoe UI Light" panose="020B0502040204020203" pitchFamily="34" charset="0"/>
                  <a:cs typeface="Segoe UI Light" panose="020B0502040204020203" pitchFamily="34" charset="0"/>
                </a:rPr>
                <a:t>Get access to powerful dashboards, alerts and drill down for info</a:t>
              </a:r>
            </a:p>
          </p:txBody>
        </p:sp>
        <p:sp>
          <p:nvSpPr>
            <p:cNvPr id="8" name="Rectangle 7">
              <a:extLst>
                <a:ext uri="{FF2B5EF4-FFF2-40B4-BE49-F238E27FC236}">
                  <a16:creationId xmlns:a16="http://schemas.microsoft.com/office/drawing/2014/main" id="{C6202347-6805-4BE7-877C-C1D9C72718D5}"/>
                </a:ext>
              </a:extLst>
            </p:cNvPr>
            <p:cNvSpPr/>
            <p:nvPr/>
          </p:nvSpPr>
          <p:spPr>
            <a:xfrm>
              <a:off x="4593461" y="2848945"/>
              <a:ext cx="1874882" cy="1874882"/>
            </a:xfrm>
            <a:prstGeom prst="rect">
              <a:avLst/>
            </a:prstGeom>
            <a:solidFill>
              <a:sysClr val="windowText" lastClr="000000"/>
            </a:solidFill>
            <a:ln w="12700" cap="flat" cmpd="sng" algn="ctr">
              <a:noFill/>
              <a:prstDash val="solid"/>
              <a:miter lim="800000"/>
            </a:ln>
            <a:effectLst/>
          </p:spPr>
          <p:txBody>
            <a:bodyPr rtlCol="0" anchor="ctr"/>
            <a:lstStyle/>
            <a:p>
              <a:pPr lvl="0" algn="ctr" defTabSz="914016" fontAlgn="auto">
                <a:spcBef>
                  <a:spcPts val="1200"/>
                </a:spcBef>
                <a:spcAft>
                  <a:spcPts val="0"/>
                </a:spcAft>
                <a:defRPr/>
              </a:pPr>
              <a:r>
                <a:rPr lang="en-US" b="0" kern="0" dirty="0">
                  <a:solidFill>
                    <a:srgbClr val="FFC000"/>
                  </a:solidFill>
                  <a:latin typeface="Segoe UI Light" panose="020B0502040204020203" pitchFamily="34" charset="0"/>
                  <a:cs typeface="Segoe UI Light" panose="020B0502040204020203" pitchFamily="34" charset="0"/>
                </a:rPr>
                <a:t>Simplify Mgmt, expose IT data to non-IT teams, achieve compliance</a:t>
              </a:r>
            </a:p>
          </p:txBody>
        </p:sp>
        <p:sp>
          <p:nvSpPr>
            <p:cNvPr id="9" name="Rectangle 8">
              <a:extLst>
                <a:ext uri="{FF2B5EF4-FFF2-40B4-BE49-F238E27FC236}">
                  <a16:creationId xmlns:a16="http://schemas.microsoft.com/office/drawing/2014/main" id="{C06E1162-9B94-450B-AC51-7DFFBABA261F}"/>
                </a:ext>
              </a:extLst>
            </p:cNvPr>
            <p:cNvSpPr/>
            <p:nvPr/>
          </p:nvSpPr>
          <p:spPr>
            <a:xfrm>
              <a:off x="6802147" y="2848945"/>
              <a:ext cx="1874882" cy="1874882"/>
            </a:xfrm>
            <a:prstGeom prst="rect">
              <a:avLst/>
            </a:prstGeom>
            <a:solidFill>
              <a:sysClr val="windowText" lastClr="000000"/>
            </a:solidFill>
            <a:ln w="12700" cap="flat" cmpd="sng" algn="ctr">
              <a:noFill/>
              <a:prstDash val="solid"/>
              <a:miter lim="800000"/>
            </a:ln>
            <a:effectLst/>
          </p:spPr>
          <p:txBody>
            <a:bodyPr rtlCol="0" anchor="ctr"/>
            <a:lstStyle/>
            <a:p>
              <a:pPr lvl="0" algn="ctr" fontAlgn="auto">
                <a:spcBef>
                  <a:spcPts val="0"/>
                </a:spcBef>
                <a:spcAft>
                  <a:spcPts val="0"/>
                </a:spcAft>
                <a:defRPr/>
              </a:pPr>
              <a:r>
                <a:rPr lang="en-US" b="0" kern="0" dirty="0">
                  <a:solidFill>
                    <a:srgbClr val="FFC000"/>
                  </a:solidFill>
                  <a:latin typeface="Segoe UI Light" panose="020B0502040204020203" pitchFamily="34" charset="0"/>
                  <a:cs typeface="Segoe UI Light" panose="020B0502040204020203" pitchFamily="34" charset="0"/>
                </a:rPr>
                <a:t>Embed interactive data visuals and reporting features into your apps</a:t>
              </a:r>
            </a:p>
          </p:txBody>
        </p:sp>
      </p:grpSp>
    </p:spTree>
    <p:extLst>
      <p:ext uri="{BB962C8B-B14F-4D97-AF65-F5344CB8AC3E}">
        <p14:creationId xmlns:p14="http://schemas.microsoft.com/office/powerpoint/2010/main" val="5128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e011ba7a-deac-4144-ac8d-8248a47f788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EA1D-C89A-48EB-9B76-6C36AB81ABD8}"/>
              </a:ext>
            </a:extLst>
          </p:cNvPr>
          <p:cNvSpPr>
            <a:spLocks noGrp="1"/>
          </p:cNvSpPr>
          <p:nvPr>
            <p:ph type="title"/>
          </p:nvPr>
        </p:nvSpPr>
        <p:spPr/>
        <p:txBody>
          <a:bodyPr/>
          <a:lstStyle/>
          <a:p>
            <a:r>
              <a:rPr lang="en-US" dirty="0"/>
              <a:t>Power BI</a:t>
            </a:r>
          </a:p>
        </p:txBody>
      </p:sp>
      <p:sp>
        <p:nvSpPr>
          <p:cNvPr id="4" name="Content Placeholder 2">
            <a:extLst>
              <a:ext uri="{FF2B5EF4-FFF2-40B4-BE49-F238E27FC236}">
                <a16:creationId xmlns:a16="http://schemas.microsoft.com/office/drawing/2014/main" id="{678387B8-CCFE-4DFD-9C77-32548761DEC7}"/>
              </a:ext>
            </a:extLst>
          </p:cNvPr>
          <p:cNvSpPr txBox="1">
            <a:spLocks/>
          </p:cNvSpPr>
          <p:nvPr/>
        </p:nvSpPr>
        <p:spPr>
          <a:xfrm>
            <a:off x="458788" y="1021215"/>
            <a:ext cx="8119156" cy="55533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Integrating with Industry-Standard Data Sources</a:t>
            </a:r>
          </a:p>
          <a:p>
            <a:pPr marL="0" lvl="0" indent="0" algn="ctr">
              <a:buNone/>
            </a:pPr>
            <a:endParaRPr lang="en-US" b="0" kern="0" dirty="0">
              <a:solidFill>
                <a:srgbClr val="000000"/>
              </a:solidFill>
            </a:endParaRPr>
          </a:p>
        </p:txBody>
      </p:sp>
      <p:pic>
        <p:nvPicPr>
          <p:cNvPr id="5" name="Picture 4" descr="Examples of third-party services that integrate with Power BI">
            <a:extLst>
              <a:ext uri="{FF2B5EF4-FFF2-40B4-BE49-F238E27FC236}">
                <a16:creationId xmlns:a16="http://schemas.microsoft.com/office/drawing/2014/main" id="{655193EC-2955-414C-B5BB-1B59CD1D3FB0}"/>
              </a:ext>
            </a:extLst>
          </p:cNvPr>
          <p:cNvPicPr>
            <a:picLocks noChangeAspect="1"/>
          </p:cNvPicPr>
          <p:nvPr/>
        </p:nvPicPr>
        <p:blipFill rotWithShape="1">
          <a:blip r:embed="rId3"/>
          <a:srcRect b="17432"/>
          <a:stretch/>
        </p:blipFill>
        <p:spPr>
          <a:xfrm>
            <a:off x="228600" y="2728194"/>
            <a:ext cx="8686800" cy="2600551"/>
          </a:xfrm>
          <a:prstGeom prst="rect">
            <a:avLst/>
          </a:prstGeom>
          <a:ln>
            <a:solidFill>
              <a:schemeClr val="tx1"/>
            </a:solidFill>
          </a:ln>
        </p:spPr>
      </p:pic>
    </p:spTree>
    <p:extLst>
      <p:ext uri="{BB962C8B-B14F-4D97-AF65-F5344CB8AC3E}">
        <p14:creationId xmlns:p14="http://schemas.microsoft.com/office/powerpoint/2010/main" val="11263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f9d6ad0e-ac6d-4f13-900f-029f68e73f9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34A9F-10D5-4E5A-BC26-023926860772}"/>
              </a:ext>
            </a:extLst>
          </p:cNvPr>
          <p:cNvSpPr>
            <a:spLocks noGrp="1"/>
          </p:cNvSpPr>
          <p:nvPr>
            <p:ph type="title"/>
          </p:nvPr>
        </p:nvSpPr>
        <p:spPr/>
        <p:txBody>
          <a:bodyPr/>
          <a:lstStyle/>
          <a:p>
            <a:r>
              <a:rPr lang="en-US" dirty="0"/>
              <a:t>Power BI Integrations</a:t>
            </a:r>
          </a:p>
        </p:txBody>
      </p:sp>
      <p:grpSp>
        <p:nvGrpSpPr>
          <p:cNvPr id="3" name="Group 2" descr="Example of Azure services that can integrate with Power BI">
            <a:extLst>
              <a:ext uri="{FF2B5EF4-FFF2-40B4-BE49-F238E27FC236}">
                <a16:creationId xmlns:a16="http://schemas.microsoft.com/office/drawing/2014/main" id="{CF4DAF44-E37C-4451-8A0D-D6EBB9BECE95}"/>
              </a:ext>
            </a:extLst>
          </p:cNvPr>
          <p:cNvGrpSpPr/>
          <p:nvPr/>
        </p:nvGrpSpPr>
        <p:grpSpPr>
          <a:xfrm>
            <a:off x="441434" y="1316765"/>
            <a:ext cx="8229600" cy="4447291"/>
            <a:chOff x="441434" y="1316765"/>
            <a:chExt cx="8229600" cy="4447291"/>
          </a:xfrm>
        </p:grpSpPr>
        <p:pic>
          <p:nvPicPr>
            <p:cNvPr id="4" name="Picture 3">
              <a:extLst>
                <a:ext uri="{FF2B5EF4-FFF2-40B4-BE49-F238E27FC236}">
                  <a16:creationId xmlns:a16="http://schemas.microsoft.com/office/drawing/2014/main" id="{2E011815-F80E-4C2E-A0F8-1123C6AEDC7D}"/>
                </a:ext>
              </a:extLst>
            </p:cNvPr>
            <p:cNvPicPr>
              <a:picLocks noChangeAspect="1"/>
            </p:cNvPicPr>
            <p:nvPr/>
          </p:nvPicPr>
          <p:blipFill>
            <a:blip r:embed="rId3"/>
            <a:stretch>
              <a:fillRect/>
            </a:stretch>
          </p:blipFill>
          <p:spPr>
            <a:xfrm>
              <a:off x="441434" y="1316765"/>
              <a:ext cx="8229600" cy="2129074"/>
            </a:xfrm>
            <a:prstGeom prst="rect">
              <a:avLst/>
            </a:prstGeom>
            <a:ln w="57150">
              <a:solidFill>
                <a:srgbClr val="F0F0F0"/>
              </a:solidFill>
            </a:ln>
          </p:spPr>
        </p:pic>
        <p:pic>
          <p:nvPicPr>
            <p:cNvPr id="5" name="Picture 4">
              <a:extLst>
                <a:ext uri="{FF2B5EF4-FFF2-40B4-BE49-F238E27FC236}">
                  <a16:creationId xmlns:a16="http://schemas.microsoft.com/office/drawing/2014/main" id="{10C1A3B0-AE39-477A-8348-E8BB82E98D9F}"/>
                </a:ext>
              </a:extLst>
            </p:cNvPr>
            <p:cNvPicPr>
              <a:picLocks noChangeAspect="1"/>
            </p:cNvPicPr>
            <p:nvPr/>
          </p:nvPicPr>
          <p:blipFill>
            <a:blip r:embed="rId4"/>
            <a:stretch>
              <a:fillRect/>
            </a:stretch>
          </p:blipFill>
          <p:spPr>
            <a:xfrm>
              <a:off x="441434" y="3447959"/>
              <a:ext cx="8229600" cy="2316097"/>
            </a:xfrm>
            <a:prstGeom prst="rect">
              <a:avLst/>
            </a:prstGeom>
            <a:ln w="57150">
              <a:solidFill>
                <a:srgbClr val="F0F0F0"/>
              </a:solidFill>
            </a:ln>
          </p:spPr>
        </p:pic>
      </p:grpSp>
    </p:spTree>
    <p:extLst>
      <p:ext uri="{BB962C8B-B14F-4D97-AF65-F5344CB8AC3E}">
        <p14:creationId xmlns:p14="http://schemas.microsoft.com/office/powerpoint/2010/main" val="3276853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5519e9d4-6aca-488a-83ff-34891af5888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55FD-BE80-4320-9F6D-50848059A348}"/>
              </a:ext>
            </a:extLst>
          </p:cNvPr>
          <p:cNvSpPr>
            <a:spLocks noGrp="1"/>
          </p:cNvSpPr>
          <p:nvPr>
            <p:ph type="title"/>
          </p:nvPr>
        </p:nvSpPr>
        <p:spPr/>
        <p:txBody>
          <a:bodyPr/>
          <a:lstStyle/>
          <a:p>
            <a:r>
              <a:rPr lang="en-US" dirty="0"/>
              <a:t>Lesson 2: Backup</a:t>
            </a:r>
          </a:p>
        </p:txBody>
      </p:sp>
      <p:sp>
        <p:nvSpPr>
          <p:cNvPr id="3" name="Text Placeholder 2">
            <a:extLst>
              <a:ext uri="{FF2B5EF4-FFF2-40B4-BE49-F238E27FC236}">
                <a16:creationId xmlns:a16="http://schemas.microsoft.com/office/drawing/2014/main" id="{A8CC1E82-6967-4091-8210-3C963F4AEFC0}"/>
              </a:ext>
            </a:extLst>
          </p:cNvPr>
          <p:cNvSpPr>
            <a:spLocks noGrp="1"/>
          </p:cNvSpPr>
          <p:nvPr>
            <p:ph type="body" idx="1"/>
          </p:nvPr>
        </p:nvSpPr>
        <p:spPr/>
        <p:txBody>
          <a:bodyPr/>
          <a:lstStyle/>
          <a:p>
            <a:r>
              <a:rPr lang="en-US" dirty="0"/>
              <a:t>Azure Backup
Backup Options
Specialized Backup
Site Recovery</a:t>
            </a:r>
          </a:p>
        </p:txBody>
      </p:sp>
    </p:spTree>
    <p:extLst>
      <p:ext uri="{BB962C8B-B14F-4D97-AF65-F5344CB8AC3E}">
        <p14:creationId xmlns:p14="http://schemas.microsoft.com/office/powerpoint/2010/main" val="35388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b0f440a9-e81a-4670-a93b-e56f95cbae4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A220-832C-462D-A0F6-AD04A77699C1}"/>
              </a:ext>
            </a:extLst>
          </p:cNvPr>
          <p:cNvSpPr>
            <a:spLocks noGrp="1"/>
          </p:cNvSpPr>
          <p:nvPr>
            <p:ph type="title"/>
          </p:nvPr>
        </p:nvSpPr>
        <p:spPr/>
        <p:txBody>
          <a:bodyPr/>
          <a:lstStyle/>
          <a:p>
            <a:r>
              <a:rPr lang="en-US" dirty="0"/>
              <a:t>Azure Backup</a:t>
            </a:r>
          </a:p>
        </p:txBody>
      </p:sp>
      <p:sp>
        <p:nvSpPr>
          <p:cNvPr id="4" name="Content Placeholder 2">
            <a:extLst>
              <a:ext uri="{FF2B5EF4-FFF2-40B4-BE49-F238E27FC236}">
                <a16:creationId xmlns:a16="http://schemas.microsoft.com/office/drawing/2014/main" id="{092A15AE-90E4-423D-86E2-2A66ADAAE145}"/>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There are three popular scenarios where Azure is selected as the ideal backup target:</a:t>
            </a:r>
          </a:p>
          <a:p>
            <a:pPr marL="746125" lvl="1" indent="-457200">
              <a:buFont typeface="+mj-lt"/>
              <a:buAutoNum type="arabicPeriod"/>
            </a:pPr>
            <a:r>
              <a:rPr lang="en-US" b="0" kern="0" dirty="0">
                <a:solidFill>
                  <a:srgbClr val="000000"/>
                </a:solidFill>
              </a:rPr>
              <a:t>On-Premises backups of Files &amp; Folders into Azure Backup Vault</a:t>
            </a:r>
          </a:p>
          <a:p>
            <a:pPr marL="746125" lvl="1" indent="-457200">
              <a:buFont typeface="+mj-lt"/>
              <a:buAutoNum type="arabicPeriod"/>
            </a:pPr>
            <a:r>
              <a:rPr lang="en-US" b="0" kern="0" dirty="0">
                <a:solidFill>
                  <a:srgbClr val="000000"/>
                </a:solidFill>
              </a:rPr>
              <a:t>On-Premises backups of full Windows &amp; Linux VMs into Azure Backup Vault</a:t>
            </a:r>
          </a:p>
          <a:p>
            <a:pPr marL="746125" lvl="1" indent="-457200">
              <a:buFont typeface="+mj-lt"/>
              <a:buAutoNum type="arabicPeriod"/>
            </a:pPr>
            <a:r>
              <a:rPr lang="en-US" b="0" kern="0" dirty="0">
                <a:solidFill>
                  <a:srgbClr val="000000"/>
                </a:solidFill>
              </a:rPr>
              <a:t>Azure VM backup to Azure Backup Vault</a:t>
            </a:r>
          </a:p>
          <a:p>
            <a:pPr marL="746125" lvl="1" indent="-457200">
              <a:buFont typeface="+mj-lt"/>
              <a:buAutoNum type="arabicPeriod"/>
            </a:pPr>
            <a:endParaRPr lang="en-US" b="0" kern="0" dirty="0">
              <a:solidFill>
                <a:srgbClr val="000000"/>
              </a:solidFill>
            </a:endParaRPr>
          </a:p>
        </p:txBody>
      </p:sp>
    </p:spTree>
    <p:extLst>
      <p:ext uri="{BB962C8B-B14F-4D97-AF65-F5344CB8AC3E}">
        <p14:creationId xmlns:p14="http://schemas.microsoft.com/office/powerpoint/2010/main" val="77823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cbaf14bf-b870-475b-b06d-496e8f8413a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ECF11-71DC-40F6-940E-66D4F9737A52}"/>
              </a:ext>
            </a:extLst>
          </p:cNvPr>
          <p:cNvSpPr>
            <a:spLocks noGrp="1"/>
          </p:cNvSpPr>
          <p:nvPr>
            <p:ph type="title"/>
          </p:nvPr>
        </p:nvSpPr>
        <p:spPr/>
        <p:txBody>
          <a:bodyPr/>
          <a:lstStyle/>
          <a:p>
            <a:r>
              <a:rPr lang="en-US" dirty="0"/>
              <a:t>Backup Options</a:t>
            </a:r>
          </a:p>
        </p:txBody>
      </p:sp>
      <p:sp>
        <p:nvSpPr>
          <p:cNvPr id="4" name="Content Placeholder 2">
            <a:extLst>
              <a:ext uri="{FF2B5EF4-FFF2-40B4-BE49-F238E27FC236}">
                <a16:creationId xmlns:a16="http://schemas.microsoft.com/office/drawing/2014/main" id="{86C7B0BD-7B3D-4FBE-9452-DB966233E7D3}"/>
              </a:ext>
            </a:extLst>
          </p:cNvPr>
          <p:cNvSpPr txBox="1">
            <a:spLocks/>
          </p:cNvSpPr>
          <p:nvPr/>
        </p:nvSpPr>
        <p:spPr>
          <a:xfrm>
            <a:off x="458788" y="1021215"/>
            <a:ext cx="8119156" cy="107559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sz="2400" b="0" kern="0" dirty="0">
                <a:solidFill>
                  <a:srgbClr val="000000"/>
                </a:solidFill>
              </a:rPr>
              <a:t>Azure Backup / Restore of On-Premises Files &amp; Folders</a:t>
            </a:r>
          </a:p>
        </p:txBody>
      </p:sp>
      <p:grpSp>
        <p:nvGrpSpPr>
          <p:cNvPr id="3" name="Group 2" descr="1. Deploy the Azure Backup Agent (Azure Recovery Services Agent) on the VM guests running on-premises Hyper-V / SCVMM / Vmware / Physical infrastructure&#10;2. Configure Azure Backup from within the VM guest&#10;3. Configure the integration with Azure Backup Vault&#10;4. Run the Backup job from within the VM guest&#10;5. Files &amp; Folders backup will be stored in Azure Backup Vault, and can be restored from there">
            <a:extLst>
              <a:ext uri="{FF2B5EF4-FFF2-40B4-BE49-F238E27FC236}">
                <a16:creationId xmlns:a16="http://schemas.microsoft.com/office/drawing/2014/main" id="{D7F877B8-8936-46F6-8666-7D051F723DEB}"/>
              </a:ext>
            </a:extLst>
          </p:cNvPr>
          <p:cNvGrpSpPr/>
          <p:nvPr/>
        </p:nvGrpSpPr>
        <p:grpSpPr>
          <a:xfrm>
            <a:off x="31640" y="2228815"/>
            <a:ext cx="8711017" cy="3554659"/>
            <a:chOff x="31640" y="2228815"/>
            <a:chExt cx="8711017" cy="3554659"/>
          </a:xfrm>
        </p:grpSpPr>
        <p:pic>
          <p:nvPicPr>
            <p:cNvPr id="5" name="Picture 98" descr="Cloud">
              <a:extLst>
                <a:ext uri="{FF2B5EF4-FFF2-40B4-BE49-F238E27FC236}">
                  <a16:creationId xmlns:a16="http://schemas.microsoft.com/office/drawing/2014/main" id="{B509A4E2-21D3-4EF9-9DBC-72C455AEF327}"/>
                </a:ext>
              </a:extLst>
            </p:cNvPr>
            <p:cNvPicPr>
              <a:picLocks noChangeAspect="1" noChangeArrowheads="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31640" y="2476549"/>
              <a:ext cx="3517770" cy="1542181"/>
            </a:xfrm>
            <a:prstGeom prst="rect">
              <a:avLst/>
            </a:prstGeom>
            <a:noFill/>
            <a:ln w="9525">
              <a:noFill/>
              <a:miter lim="800000"/>
              <a:headEnd/>
              <a:tailEnd/>
            </a:ln>
            <a:effectLst>
              <a:glow>
                <a:schemeClr val="accent1">
                  <a:alpha val="0"/>
                </a:schemeClr>
              </a:glow>
            </a:effectLst>
          </p:spPr>
        </p:pic>
        <p:sp>
          <p:nvSpPr>
            <p:cNvPr id="6" name="TextBox 5">
              <a:extLst>
                <a:ext uri="{FF2B5EF4-FFF2-40B4-BE49-F238E27FC236}">
                  <a16:creationId xmlns:a16="http://schemas.microsoft.com/office/drawing/2014/main" id="{3FB76BF5-6F1D-4124-90ED-EDCDBAEE02B6}"/>
                </a:ext>
              </a:extLst>
            </p:cNvPr>
            <p:cNvSpPr txBox="1"/>
            <p:nvPr/>
          </p:nvSpPr>
          <p:spPr>
            <a:xfrm>
              <a:off x="332260" y="4101319"/>
              <a:ext cx="2738716" cy="339517"/>
            </a:xfrm>
            <a:prstGeom prst="rect">
              <a:avLst/>
            </a:prstGeom>
            <a:noFill/>
          </p:spPr>
          <p:txBody>
            <a:bodyPr wrap="square" lIns="0" tIns="0" rIns="0" bIns="0" rtlCol="0">
              <a:spAutoFit/>
            </a:bodyPr>
            <a:lstStyle/>
            <a:p>
              <a:pPr algn="ctr" defTabSz="685526">
                <a:lnSpc>
                  <a:spcPct val="90000"/>
                </a:lnSpc>
                <a:defRPr/>
              </a:pPr>
              <a:r>
                <a:rPr lang="en-US" sz="1471" b="1" spc="-38" dirty="0">
                  <a:solidFill>
                    <a:srgbClr val="353535"/>
                  </a:solidFill>
                  <a:latin typeface="Segoe UI Semilight"/>
                </a:rPr>
                <a:t>Source: Windows OS</a:t>
              </a:r>
              <a:br>
                <a:rPr lang="en-US" sz="1471" b="1" spc="-38" dirty="0">
                  <a:solidFill>
                    <a:srgbClr val="353535"/>
                  </a:solidFill>
                  <a:latin typeface="Segoe UI Semilight"/>
                </a:rPr>
              </a:br>
              <a:endParaRPr lang="en-US" sz="1471" b="1" spc="-38" baseline="-25000" dirty="0">
                <a:solidFill>
                  <a:srgbClr val="353535"/>
                </a:solidFill>
                <a:latin typeface="Segoe UI Semilight"/>
              </a:endParaRPr>
            </a:p>
          </p:txBody>
        </p:sp>
        <p:sp>
          <p:nvSpPr>
            <p:cNvPr id="7" name="TextBox 6">
              <a:extLst>
                <a:ext uri="{FF2B5EF4-FFF2-40B4-BE49-F238E27FC236}">
                  <a16:creationId xmlns:a16="http://schemas.microsoft.com/office/drawing/2014/main" id="{5470EF92-571D-4473-9A60-4E6792FC683B}"/>
                </a:ext>
              </a:extLst>
            </p:cNvPr>
            <p:cNvSpPr txBox="1"/>
            <p:nvPr/>
          </p:nvSpPr>
          <p:spPr>
            <a:xfrm>
              <a:off x="7106349" y="2496758"/>
              <a:ext cx="720879" cy="101566"/>
            </a:xfrm>
            <a:prstGeom prst="rect">
              <a:avLst/>
            </a:prstGeom>
            <a:noFill/>
          </p:spPr>
          <p:txBody>
            <a:bodyPr wrap="square" lIns="0" tIns="0" rIns="0" bIns="0" rtlCol="0">
              <a:spAutoFit/>
            </a:bodyPr>
            <a:lstStyle/>
            <a:p>
              <a:pPr lvl="0" algn="ctr" defTabSz="685526">
                <a:lnSpc>
                  <a:spcPct val="90000"/>
                </a:lnSpc>
                <a:defRPr/>
              </a:pPr>
              <a:endParaRPr lang="en-US" sz="1100" spc="-38" baseline="-25000" dirty="0">
                <a:solidFill>
                  <a:srgbClr val="353535"/>
                </a:solidFill>
                <a:latin typeface="Segoe UI Semilight"/>
              </a:endParaRPr>
            </a:p>
          </p:txBody>
        </p:sp>
        <p:sp>
          <p:nvSpPr>
            <p:cNvPr id="8" name="TextBox 7">
              <a:extLst>
                <a:ext uri="{FF2B5EF4-FFF2-40B4-BE49-F238E27FC236}">
                  <a16:creationId xmlns:a16="http://schemas.microsoft.com/office/drawing/2014/main" id="{60A17C58-5E8C-43E6-992A-712EAD752AE3}"/>
                </a:ext>
              </a:extLst>
            </p:cNvPr>
            <p:cNvSpPr txBox="1"/>
            <p:nvPr/>
          </p:nvSpPr>
          <p:spPr>
            <a:xfrm>
              <a:off x="1220467" y="5304112"/>
              <a:ext cx="1782997" cy="479362"/>
            </a:xfrm>
            <a:prstGeom prst="rect">
              <a:avLst/>
            </a:prstGeom>
            <a:noFill/>
          </p:spPr>
          <p:txBody>
            <a:bodyPr wrap="square" lIns="0" tIns="0" rIns="0" bIns="0" rtlCol="0">
              <a:spAutoFit/>
            </a:bodyPr>
            <a:lstStyle/>
            <a:p>
              <a:pPr lvl="0" defTabSz="685526">
                <a:lnSpc>
                  <a:spcPct val="90000"/>
                </a:lnSpc>
                <a:defRPr/>
              </a:pPr>
              <a:r>
                <a:rPr lang="en-US" sz="1298" dirty="0">
                  <a:solidFill>
                    <a:srgbClr val="0072C6"/>
                  </a:solidFill>
                  <a:latin typeface="Segoe UI Light"/>
                </a:rPr>
                <a:t>Microsoft Azure Recovery Services Agent </a:t>
              </a:r>
              <a:endParaRPr lang="en-US" sz="1000" spc="-38" dirty="0">
                <a:solidFill>
                  <a:srgbClr val="353535"/>
                </a:solidFill>
                <a:latin typeface="Segoe UI Semilight"/>
              </a:endParaRPr>
            </a:p>
            <a:p>
              <a:pPr lvl="0" defTabSz="685526">
                <a:lnSpc>
                  <a:spcPct val="90000"/>
                </a:lnSpc>
                <a:defRPr/>
              </a:pPr>
              <a:r>
                <a:rPr lang="en-US" sz="865" dirty="0">
                  <a:gradFill>
                    <a:gsLst>
                      <a:gs pos="2917">
                        <a:srgbClr val="505050"/>
                      </a:gs>
                      <a:gs pos="30000">
                        <a:srgbClr val="505050"/>
                      </a:gs>
                    </a:gsLst>
                    <a:lin ang="5400000" scaled="0"/>
                  </a:gradFill>
                  <a:latin typeface="Segoe UI Semilight"/>
                </a:rPr>
                <a:t>Replicates data to Azure</a:t>
              </a:r>
            </a:p>
          </p:txBody>
        </p:sp>
        <p:pic>
          <p:nvPicPr>
            <p:cNvPr id="9" name="Picture 8">
              <a:extLst>
                <a:ext uri="{FF2B5EF4-FFF2-40B4-BE49-F238E27FC236}">
                  <a16:creationId xmlns:a16="http://schemas.microsoft.com/office/drawing/2014/main" id="{5912E808-FF8C-40B3-B731-51E3FDB3961A}"/>
                </a:ext>
              </a:extLst>
            </p:cNvPr>
            <p:cNvPicPr>
              <a:picLocks noChangeAspect="1"/>
            </p:cNvPicPr>
            <p:nvPr/>
          </p:nvPicPr>
          <p:blipFill>
            <a:blip r:embed="rId4"/>
            <a:stretch>
              <a:fillRect/>
            </a:stretch>
          </p:blipFill>
          <p:spPr>
            <a:xfrm>
              <a:off x="5912701" y="2331219"/>
              <a:ext cx="2829956" cy="1855825"/>
            </a:xfrm>
            <a:prstGeom prst="rect">
              <a:avLst/>
            </a:prstGeom>
          </p:spPr>
        </p:pic>
        <p:sp>
          <p:nvSpPr>
            <p:cNvPr id="10" name="TextBox 179">
              <a:extLst>
                <a:ext uri="{FF2B5EF4-FFF2-40B4-BE49-F238E27FC236}">
                  <a16:creationId xmlns:a16="http://schemas.microsoft.com/office/drawing/2014/main" id="{FB230CF8-9963-4AF2-BAD8-8380DE453AA1}"/>
                </a:ext>
              </a:extLst>
            </p:cNvPr>
            <p:cNvSpPr txBox="1"/>
            <p:nvPr/>
          </p:nvSpPr>
          <p:spPr>
            <a:xfrm>
              <a:off x="6404102" y="3457196"/>
              <a:ext cx="1847151" cy="767014"/>
            </a:xfrm>
            <a:prstGeom prst="rect">
              <a:avLst/>
            </a:prstGeom>
            <a:noFill/>
            <a:ln>
              <a:noFill/>
            </a:ln>
          </p:spPr>
          <p:txBody>
            <a:bodyPr wrap="none" lIns="134387" tIns="107510" rIns="134387" bIns="107510" rtlCol="0">
              <a:spAutoFit/>
            </a:bodyPr>
            <a:lstStyle/>
            <a:p>
              <a:pPr lvl="0" algn="ctr" defTabSz="684845">
                <a:lnSpc>
                  <a:spcPct val="90000"/>
                </a:lnSpc>
                <a:spcAft>
                  <a:spcPts val="441"/>
                </a:spcAft>
                <a:defRPr/>
              </a:pPr>
              <a:r>
                <a:rPr lang="en-US" kern="0" dirty="0">
                  <a:solidFill>
                    <a:srgbClr val="FFFFFF"/>
                  </a:solidFill>
                  <a:latin typeface="Segoe UI Semilight"/>
                </a:rPr>
                <a:t>Microsoft Azure</a:t>
              </a:r>
            </a:p>
            <a:p>
              <a:pPr lvl="0" algn="ctr" defTabSz="684845">
                <a:lnSpc>
                  <a:spcPct val="90000"/>
                </a:lnSpc>
                <a:spcAft>
                  <a:spcPts val="441"/>
                </a:spcAft>
                <a:defRPr/>
              </a:pPr>
              <a:r>
                <a:rPr lang="en-US" kern="0" dirty="0">
                  <a:solidFill>
                    <a:srgbClr val="FFFFFF"/>
                  </a:solidFill>
                  <a:latin typeface="Segoe UI Semilight"/>
                </a:rPr>
                <a:t>Backup Vault</a:t>
              </a:r>
            </a:p>
          </p:txBody>
        </p:sp>
        <p:grpSp>
          <p:nvGrpSpPr>
            <p:cNvPr id="11" name="Group 10">
              <a:extLst>
                <a:ext uri="{FF2B5EF4-FFF2-40B4-BE49-F238E27FC236}">
                  <a16:creationId xmlns:a16="http://schemas.microsoft.com/office/drawing/2014/main" id="{5786C829-84FB-4BDD-B7F0-B677DDE946F2}"/>
                </a:ext>
              </a:extLst>
            </p:cNvPr>
            <p:cNvGrpSpPr/>
            <p:nvPr/>
          </p:nvGrpSpPr>
          <p:grpSpPr>
            <a:xfrm>
              <a:off x="1504239" y="2228815"/>
              <a:ext cx="306262" cy="617870"/>
              <a:chOff x="1245849" y="2481571"/>
              <a:chExt cx="416537" cy="840346"/>
            </a:xfrm>
          </p:grpSpPr>
          <p:pic>
            <p:nvPicPr>
              <p:cNvPr id="12" name="Picture 11">
                <a:extLst>
                  <a:ext uri="{FF2B5EF4-FFF2-40B4-BE49-F238E27FC236}">
                    <a16:creationId xmlns:a16="http://schemas.microsoft.com/office/drawing/2014/main" id="{A3274E1D-48B1-4B07-8210-E56E390308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13" name="Picture 12">
                <a:extLst>
                  <a:ext uri="{FF2B5EF4-FFF2-40B4-BE49-F238E27FC236}">
                    <a16:creationId xmlns:a16="http://schemas.microsoft.com/office/drawing/2014/main" id="{2E4DE363-330E-4D86-AE16-B5FD873964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pic>
          <p:nvPicPr>
            <p:cNvPr id="14" name="Picture 13">
              <a:extLst>
                <a:ext uri="{FF2B5EF4-FFF2-40B4-BE49-F238E27FC236}">
                  <a16:creationId xmlns:a16="http://schemas.microsoft.com/office/drawing/2014/main" id="{2F2D082C-3F49-449A-81FF-EB695B4E8266}"/>
                </a:ext>
              </a:extLst>
            </p:cNvPr>
            <p:cNvPicPr>
              <a:picLocks noChangeAspect="1"/>
            </p:cNvPicPr>
            <p:nvPr/>
          </p:nvPicPr>
          <p:blipFill>
            <a:blip r:embed="rId7"/>
            <a:stretch>
              <a:fillRect/>
            </a:stretch>
          </p:blipFill>
          <p:spPr>
            <a:xfrm>
              <a:off x="1342771" y="2911408"/>
              <a:ext cx="530711" cy="783227"/>
            </a:xfrm>
            <a:prstGeom prst="rect">
              <a:avLst/>
            </a:prstGeom>
            <a:ln>
              <a:solidFill>
                <a:srgbClr val="00B0F0"/>
              </a:solidFill>
            </a:ln>
          </p:spPr>
        </p:pic>
        <p:grpSp>
          <p:nvGrpSpPr>
            <p:cNvPr id="15" name="Group 14">
              <a:extLst>
                <a:ext uri="{FF2B5EF4-FFF2-40B4-BE49-F238E27FC236}">
                  <a16:creationId xmlns:a16="http://schemas.microsoft.com/office/drawing/2014/main" id="{727FB7C9-88D0-4541-8EA1-1BAF94C9F436}"/>
                </a:ext>
              </a:extLst>
            </p:cNvPr>
            <p:cNvGrpSpPr/>
            <p:nvPr/>
          </p:nvGrpSpPr>
          <p:grpSpPr>
            <a:xfrm>
              <a:off x="1892141" y="2284243"/>
              <a:ext cx="1111323" cy="864541"/>
              <a:chOff x="9354961" y="2521836"/>
              <a:chExt cx="1099486" cy="703461"/>
            </a:xfrm>
            <a:solidFill>
              <a:srgbClr val="00B0F0"/>
            </a:solidFill>
          </p:grpSpPr>
          <p:pic>
            <p:nvPicPr>
              <p:cNvPr id="16" name="Picture 15">
                <a:extLst>
                  <a:ext uri="{FF2B5EF4-FFF2-40B4-BE49-F238E27FC236}">
                    <a16:creationId xmlns:a16="http://schemas.microsoft.com/office/drawing/2014/main" id="{6B741DF4-FAB2-4E84-A116-A1FE118E54D2}"/>
                  </a:ext>
                </a:extLst>
              </p:cNvPr>
              <p:cNvPicPr>
                <a:picLocks noChangeAspect="1"/>
              </p:cNvPicPr>
              <p:nvPr/>
            </p:nvPicPr>
            <p:blipFill>
              <a:blip r:embed="rId8"/>
              <a:stretch>
                <a:fillRect/>
              </a:stretch>
            </p:blipFill>
            <p:spPr>
              <a:xfrm>
                <a:off x="9354961" y="2521836"/>
                <a:ext cx="530221" cy="703461"/>
              </a:xfrm>
              <a:prstGeom prst="rect">
                <a:avLst/>
              </a:prstGeom>
              <a:grpFill/>
              <a:ln>
                <a:solidFill>
                  <a:srgbClr val="00B0F0"/>
                </a:solidFill>
              </a:ln>
            </p:spPr>
          </p:pic>
          <p:pic>
            <p:nvPicPr>
              <p:cNvPr id="17" name="Picture 16">
                <a:extLst>
                  <a:ext uri="{FF2B5EF4-FFF2-40B4-BE49-F238E27FC236}">
                    <a16:creationId xmlns:a16="http://schemas.microsoft.com/office/drawing/2014/main" id="{D21CCDC0-60D3-4339-BCEA-C8D2AB5CE651}"/>
                  </a:ext>
                </a:extLst>
              </p:cNvPr>
              <p:cNvPicPr>
                <a:picLocks noChangeAspect="1"/>
              </p:cNvPicPr>
              <p:nvPr/>
            </p:nvPicPr>
            <p:blipFill>
              <a:blip r:embed="rId9"/>
              <a:stretch>
                <a:fillRect/>
              </a:stretch>
            </p:blipFill>
            <p:spPr>
              <a:xfrm>
                <a:off x="9924226" y="2702950"/>
                <a:ext cx="530221" cy="522347"/>
              </a:xfrm>
              <a:prstGeom prst="rect">
                <a:avLst/>
              </a:prstGeom>
              <a:grpFill/>
              <a:ln>
                <a:solidFill>
                  <a:srgbClr val="00B0F0"/>
                </a:solidFill>
              </a:ln>
            </p:spPr>
          </p:pic>
        </p:grpSp>
        <p:grpSp>
          <p:nvGrpSpPr>
            <p:cNvPr id="18" name="Group 17">
              <a:extLst>
                <a:ext uri="{FF2B5EF4-FFF2-40B4-BE49-F238E27FC236}">
                  <a16:creationId xmlns:a16="http://schemas.microsoft.com/office/drawing/2014/main" id="{E7ADDB6D-0986-46A1-B596-0DA85BF66E91}"/>
                </a:ext>
              </a:extLst>
            </p:cNvPr>
            <p:cNvGrpSpPr/>
            <p:nvPr/>
          </p:nvGrpSpPr>
          <p:grpSpPr>
            <a:xfrm>
              <a:off x="3549409" y="2832680"/>
              <a:ext cx="2363291" cy="2102562"/>
              <a:chOff x="4827441" y="2686226"/>
              <a:chExt cx="3214240" cy="2859630"/>
            </a:xfrm>
          </p:grpSpPr>
          <p:grpSp>
            <p:nvGrpSpPr>
              <p:cNvPr id="19" name="Group 18">
                <a:extLst>
                  <a:ext uri="{FF2B5EF4-FFF2-40B4-BE49-F238E27FC236}">
                    <a16:creationId xmlns:a16="http://schemas.microsoft.com/office/drawing/2014/main" id="{99E0A389-0537-4865-A089-2A91E9858D0D}"/>
                  </a:ext>
                </a:extLst>
              </p:cNvPr>
              <p:cNvGrpSpPr/>
              <p:nvPr/>
            </p:nvGrpSpPr>
            <p:grpSpPr>
              <a:xfrm>
                <a:off x="5508510" y="2686226"/>
                <a:ext cx="1581178" cy="1089703"/>
                <a:chOff x="4413198" y="2108497"/>
                <a:chExt cx="1581178" cy="1089703"/>
              </a:xfrm>
            </p:grpSpPr>
            <p:pic>
              <p:nvPicPr>
                <p:cNvPr id="24" name="Picture 23">
                  <a:extLst>
                    <a:ext uri="{FF2B5EF4-FFF2-40B4-BE49-F238E27FC236}">
                      <a16:creationId xmlns:a16="http://schemas.microsoft.com/office/drawing/2014/main" id="{5BAAA8EE-391A-4D47-8185-509EA435F738}"/>
                    </a:ext>
                  </a:extLst>
                </p:cNvPr>
                <p:cNvPicPr>
                  <a:picLocks noChangeAspect="1"/>
                </p:cNvPicPr>
                <p:nvPr/>
              </p:nvPicPr>
              <p:blipFill>
                <a:blip r:embed="rId10"/>
                <a:stretch>
                  <a:fillRect/>
                </a:stretch>
              </p:blipFill>
              <p:spPr>
                <a:xfrm>
                  <a:off x="4413198" y="2108497"/>
                  <a:ext cx="1581178" cy="1050845"/>
                </a:xfrm>
                <a:prstGeom prst="rect">
                  <a:avLst/>
                </a:prstGeom>
              </p:spPr>
            </p:pic>
            <p:sp>
              <p:nvSpPr>
                <p:cNvPr id="25" name="TextBox 24">
                  <a:extLst>
                    <a:ext uri="{FF2B5EF4-FFF2-40B4-BE49-F238E27FC236}">
                      <a16:creationId xmlns:a16="http://schemas.microsoft.com/office/drawing/2014/main" id="{98E8DB98-28E3-4A7A-A4FB-93138E3409CF}"/>
                    </a:ext>
                  </a:extLst>
                </p:cNvPr>
                <p:cNvSpPr txBox="1"/>
                <p:nvPr/>
              </p:nvSpPr>
              <p:spPr>
                <a:xfrm>
                  <a:off x="4488287" y="2631569"/>
                  <a:ext cx="1431000" cy="566631"/>
                </a:xfrm>
                <a:prstGeom prst="rect">
                  <a:avLst/>
                </a:prstGeom>
                <a:noFill/>
              </p:spPr>
              <p:txBody>
                <a:bodyPr wrap="square" lIns="131821" tIns="105457" rIns="131821" bIns="105457" rtlCol="0">
                  <a:spAutoFit/>
                </a:bodyPr>
                <a:lstStyle/>
                <a:p>
                  <a:pPr lvl="0" algn="ctr" defTabSz="672266">
                    <a:lnSpc>
                      <a:spcPct val="90000"/>
                    </a:lnSpc>
                    <a:defRPr/>
                  </a:pPr>
                  <a:r>
                    <a:rPr lang="en-US" sz="735"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26" name="Picture 25">
                  <a:extLst>
                    <a:ext uri="{FF2B5EF4-FFF2-40B4-BE49-F238E27FC236}">
                      <a16:creationId xmlns:a16="http://schemas.microsoft.com/office/drawing/2014/main" id="{AD15ADD4-D9D8-4F44-A5CD-3232F495074A}"/>
                    </a:ext>
                  </a:extLst>
                </p:cNvPr>
                <p:cNvPicPr>
                  <a:picLocks noChangeAspect="1"/>
                </p:cNvPicPr>
                <p:nvPr/>
              </p:nvPicPr>
              <p:blipFill>
                <a:blip r:embed="rId11"/>
                <a:stretch>
                  <a:fillRect/>
                </a:stretch>
              </p:blipFill>
              <p:spPr>
                <a:xfrm>
                  <a:off x="4937975" y="2219240"/>
                  <a:ext cx="535697" cy="533109"/>
                </a:xfrm>
                <a:prstGeom prst="rect">
                  <a:avLst/>
                </a:prstGeom>
              </p:spPr>
            </p:pic>
          </p:grpSp>
          <p:sp>
            <p:nvSpPr>
              <p:cNvPr id="20" name="TextBox 19">
                <a:extLst>
                  <a:ext uri="{FF2B5EF4-FFF2-40B4-BE49-F238E27FC236}">
                    <a16:creationId xmlns:a16="http://schemas.microsoft.com/office/drawing/2014/main" id="{B93C2801-AC4D-4430-8318-D311C4532208}"/>
                  </a:ext>
                </a:extLst>
              </p:cNvPr>
              <p:cNvSpPr txBox="1"/>
              <p:nvPr/>
            </p:nvSpPr>
            <p:spPr>
              <a:xfrm>
                <a:off x="4827441" y="4160559"/>
                <a:ext cx="3214240" cy="1385297"/>
              </a:xfrm>
              <a:prstGeom prst="rect">
                <a:avLst/>
              </a:prstGeom>
              <a:noFill/>
            </p:spPr>
            <p:txBody>
              <a:bodyPr wrap="square" lIns="0" tIns="0" rIns="0" bIns="0" rtlCol="0">
                <a:spAutoFit/>
              </a:bodyPr>
              <a:lstStyle/>
              <a:p>
                <a:pPr lvl="0" algn="ctr" defTabSz="685526">
                  <a:lnSpc>
                    <a:spcPct val="90000"/>
                  </a:lnSpc>
                  <a:defRPr/>
                </a:pPr>
                <a:r>
                  <a:rPr lang="en-US" sz="1471" kern="0" spc="-38" dirty="0">
                    <a:solidFill>
                      <a:srgbClr val="505050"/>
                    </a:solidFill>
                    <a:latin typeface="Segoe UI"/>
                  </a:rPr>
                  <a:t>Data Channel</a:t>
                </a:r>
              </a:p>
              <a:p>
                <a:pPr lvl="0" algn="ctr" defTabSz="685526">
                  <a:lnSpc>
                    <a:spcPct val="90000"/>
                  </a:lnSpc>
                  <a:defRPr/>
                </a:pPr>
                <a:endParaRPr lang="en-US" sz="1471" kern="0" spc="-38" dirty="0">
                  <a:solidFill>
                    <a:srgbClr val="505050"/>
                  </a:solidFill>
                  <a:latin typeface="Segoe UI"/>
                </a:endParaRPr>
              </a:p>
              <a:p>
                <a:pPr lvl="0" algn="ctr" defTabSz="685526">
                  <a:lnSpc>
                    <a:spcPct val="90000"/>
                  </a:lnSpc>
                  <a:defRPr/>
                </a:pPr>
                <a:r>
                  <a:rPr lang="en-US" sz="1471" i="1" kern="0" spc="-38" dirty="0">
                    <a:solidFill>
                      <a:srgbClr val="505050"/>
                    </a:solidFill>
                    <a:latin typeface="Segoe UI"/>
                  </a:rPr>
                  <a:t>Public Internet or ExpressRoute with Public Peering</a:t>
                </a:r>
                <a:endParaRPr lang="en-US" sz="1471" i="1" kern="0" spc="-38" baseline="-25000" dirty="0">
                  <a:solidFill>
                    <a:srgbClr val="505050"/>
                  </a:solidFill>
                  <a:latin typeface="Segoe UI"/>
                </a:endParaRPr>
              </a:p>
            </p:txBody>
          </p:sp>
          <p:grpSp>
            <p:nvGrpSpPr>
              <p:cNvPr id="21" name="Group 20">
                <a:extLst>
                  <a:ext uri="{FF2B5EF4-FFF2-40B4-BE49-F238E27FC236}">
                    <a16:creationId xmlns:a16="http://schemas.microsoft.com/office/drawing/2014/main" id="{CBC86062-55C8-401F-804E-DFAF97D8ACFF}"/>
                  </a:ext>
                </a:extLst>
              </p:cNvPr>
              <p:cNvGrpSpPr/>
              <p:nvPr/>
            </p:nvGrpSpPr>
            <p:grpSpPr>
              <a:xfrm>
                <a:off x="4861364" y="3573462"/>
                <a:ext cx="2728473" cy="544881"/>
                <a:chOff x="4861364" y="3573462"/>
                <a:chExt cx="2728473" cy="544881"/>
              </a:xfrm>
            </p:grpSpPr>
            <p:cxnSp>
              <p:nvCxnSpPr>
                <p:cNvPr id="22" name="Straight Arrow Connector 21">
                  <a:extLst>
                    <a:ext uri="{FF2B5EF4-FFF2-40B4-BE49-F238E27FC236}">
                      <a16:creationId xmlns:a16="http://schemas.microsoft.com/office/drawing/2014/main" id="{FC13EE5C-08B2-4FAC-8E32-A0A26DC4396E}"/>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23" name="TextBox 22">
                  <a:extLst>
                    <a:ext uri="{FF2B5EF4-FFF2-40B4-BE49-F238E27FC236}">
                      <a16:creationId xmlns:a16="http://schemas.microsoft.com/office/drawing/2014/main" id="{46F54AAB-8890-452B-9946-895EBB9EC50B}"/>
                    </a:ext>
                  </a:extLst>
                </p:cNvPr>
                <p:cNvSpPr txBox="1"/>
                <p:nvPr/>
              </p:nvSpPr>
              <p:spPr>
                <a:xfrm>
                  <a:off x="4861364" y="3573462"/>
                  <a:ext cx="2153234" cy="544881"/>
                </a:xfrm>
                <a:prstGeom prst="rect">
                  <a:avLst/>
                </a:prstGeom>
                <a:noFill/>
              </p:spPr>
              <p:txBody>
                <a:bodyPr wrap="square" lIns="134464" tIns="107571" rIns="134464" bIns="107571" rtlCol="0">
                  <a:spAutoFit/>
                </a:bodyPr>
                <a:lstStyle/>
                <a:p>
                  <a:pPr lvl="0" defTabSz="672290">
                    <a:lnSpc>
                      <a:spcPct val="90000"/>
                    </a:lnSpc>
                    <a:spcAft>
                      <a:spcPts val="441"/>
                    </a:spcAft>
                    <a:defRPr/>
                  </a:pPr>
                  <a:r>
                    <a:rPr lang="en-US" sz="1324" i="1" kern="0" dirty="0">
                      <a:gradFill>
                        <a:gsLst>
                          <a:gs pos="2917">
                            <a:srgbClr val="505050"/>
                          </a:gs>
                          <a:gs pos="30000">
                            <a:srgbClr val="505050"/>
                          </a:gs>
                        </a:gsLst>
                        <a:lin ang="5400000" scaled="0"/>
                      </a:gradFill>
                      <a:latin typeface="Segoe UI"/>
                    </a:rPr>
                    <a:t>443 (HTTPS)</a:t>
                  </a:r>
                </a:p>
              </p:txBody>
            </p:sp>
          </p:grpSp>
        </p:grpSp>
        <p:pic>
          <p:nvPicPr>
            <p:cNvPr id="27" name="Picture 26">
              <a:extLst>
                <a:ext uri="{FF2B5EF4-FFF2-40B4-BE49-F238E27FC236}">
                  <a16:creationId xmlns:a16="http://schemas.microsoft.com/office/drawing/2014/main" id="{9188BA22-8177-4414-8953-F19AEFA47F77}"/>
                </a:ext>
              </a:extLst>
            </p:cNvPr>
            <p:cNvPicPr>
              <a:picLocks noChangeAspect="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tretch>
              <a:fillRect/>
            </a:stretch>
          </p:blipFill>
          <p:spPr>
            <a:xfrm>
              <a:off x="1113770" y="3529573"/>
              <a:ext cx="347583" cy="347583"/>
            </a:xfrm>
            <a:prstGeom prst="rect">
              <a:avLst/>
            </a:prstGeom>
          </p:spPr>
        </p:pic>
        <p:pic>
          <p:nvPicPr>
            <p:cNvPr id="28" name="Picture 27">
              <a:extLst>
                <a:ext uri="{FF2B5EF4-FFF2-40B4-BE49-F238E27FC236}">
                  <a16:creationId xmlns:a16="http://schemas.microsoft.com/office/drawing/2014/main" id="{E9942593-9D7A-4CA9-B5AF-E8805587AD7A}"/>
                </a:ext>
              </a:extLst>
            </p:cNvPr>
            <p:cNvPicPr>
              <a:picLocks noChangeAspect="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tretch>
              <a:fillRect/>
            </a:stretch>
          </p:blipFill>
          <p:spPr>
            <a:xfrm>
              <a:off x="856994" y="5275878"/>
              <a:ext cx="347583" cy="347583"/>
            </a:xfrm>
            <a:prstGeom prst="rect">
              <a:avLst/>
            </a:prstGeom>
          </p:spPr>
        </p:pic>
        <p:pic>
          <p:nvPicPr>
            <p:cNvPr id="29" name="Picture 28">
              <a:extLst>
                <a:ext uri="{FF2B5EF4-FFF2-40B4-BE49-F238E27FC236}">
                  <a16:creationId xmlns:a16="http://schemas.microsoft.com/office/drawing/2014/main" id="{DCD001FC-0577-4C76-AEDB-3AC058D3CA1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34619" y="2735167"/>
              <a:ext cx="585218" cy="585218"/>
            </a:xfrm>
            <a:prstGeom prst="rect">
              <a:avLst/>
            </a:prstGeom>
          </p:spPr>
        </p:pic>
        <p:cxnSp>
          <p:nvCxnSpPr>
            <p:cNvPr id="30" name="Straight Arrow Connector 29">
              <a:extLst>
                <a:ext uri="{FF2B5EF4-FFF2-40B4-BE49-F238E27FC236}">
                  <a16:creationId xmlns:a16="http://schemas.microsoft.com/office/drawing/2014/main" id="{197C3774-C99B-4D2B-9CA9-82BAE8B29B7A}"/>
                </a:ext>
              </a:extLst>
            </p:cNvPr>
            <p:cNvCxnSpPr>
              <a:cxnSpLocks/>
            </p:cNvCxnSpPr>
            <p:nvPr/>
          </p:nvCxnSpPr>
          <p:spPr>
            <a:xfrm flipH="1">
              <a:off x="3781827" y="4221727"/>
              <a:ext cx="1752019" cy="0"/>
            </a:xfrm>
            <a:prstGeom prst="straightConnector1">
              <a:avLst/>
            </a:prstGeom>
            <a:noFill/>
            <a:ln w="57150" cap="flat" cmpd="sng" algn="ctr">
              <a:solidFill>
                <a:srgbClr val="0078D7"/>
              </a:solidFill>
              <a:prstDash val="solid"/>
              <a:round/>
              <a:headEnd type="none" w="med" len="med"/>
              <a:tailEnd type="arrow" w="med" len="med"/>
            </a:ln>
            <a:effectLst/>
          </p:spPr>
        </p:cxnSp>
      </p:grpSp>
    </p:spTree>
    <p:extLst>
      <p:ext uri="{BB962C8B-B14F-4D97-AF65-F5344CB8AC3E}">
        <p14:creationId xmlns:p14="http://schemas.microsoft.com/office/powerpoint/2010/main" val="646722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c02aebfb-d2cd-40ee-ac5d-f912b27634a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8D31-1046-403C-B376-39EA8AB1CE61}"/>
              </a:ext>
            </a:extLst>
          </p:cNvPr>
          <p:cNvSpPr>
            <a:spLocks noGrp="1"/>
          </p:cNvSpPr>
          <p:nvPr>
            <p:ph type="title"/>
          </p:nvPr>
        </p:nvSpPr>
        <p:spPr/>
        <p:txBody>
          <a:bodyPr/>
          <a:lstStyle/>
          <a:p>
            <a:r>
              <a:rPr lang="en-US" dirty="0"/>
              <a:t>Backing up OS, Sysvol and Applications</a:t>
            </a:r>
          </a:p>
        </p:txBody>
      </p:sp>
      <p:sp>
        <p:nvSpPr>
          <p:cNvPr id="4" name="Content Placeholder 2">
            <a:extLst>
              <a:ext uri="{FF2B5EF4-FFF2-40B4-BE49-F238E27FC236}">
                <a16:creationId xmlns:a16="http://schemas.microsoft.com/office/drawing/2014/main" id="{9D8E9C26-F11D-4EB0-944D-8B61EFCF2045}"/>
              </a:ext>
            </a:extLst>
          </p:cNvPr>
          <p:cNvSpPr txBox="1">
            <a:spLocks/>
          </p:cNvSpPr>
          <p:nvPr/>
        </p:nvSpPr>
        <p:spPr>
          <a:xfrm>
            <a:off x="458788" y="1021215"/>
            <a:ext cx="8119156" cy="94947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sz="2400" b="0" kern="0" dirty="0">
                <a:solidFill>
                  <a:srgbClr val="000000"/>
                </a:solidFill>
              </a:rPr>
              <a:t>Azure Backup / Restore of On-premises running full workloads (OS, Sysvol, and Applications)</a:t>
            </a:r>
          </a:p>
        </p:txBody>
      </p:sp>
      <p:grpSp>
        <p:nvGrpSpPr>
          <p:cNvPr id="3" name="Group 2" descr="1. Deploy the Azure Backup Server (or System Center DPM 2012 R2 or 2016) on the on-premises Hyper-V / SCVMM / Vmware / Physical infrastructure&#10;2. Configure Azure Backup Server backup policies, backup storage (2-tier) and deploy agents to your workloads&#10;3. Configure the integration with Azure Backup Vault&#10;4. Run the Backup job from within the Azure Backup Server console&#10;5. VM workloads (system state, OS, applications,…) backup will be stored in Azure Backup Vault, and can be restored from there">
            <a:extLst>
              <a:ext uri="{FF2B5EF4-FFF2-40B4-BE49-F238E27FC236}">
                <a16:creationId xmlns:a16="http://schemas.microsoft.com/office/drawing/2014/main" id="{BD75B718-2859-4D78-9D12-A437B255FD0D}"/>
              </a:ext>
            </a:extLst>
          </p:cNvPr>
          <p:cNvGrpSpPr/>
          <p:nvPr/>
        </p:nvGrpSpPr>
        <p:grpSpPr>
          <a:xfrm>
            <a:off x="31640" y="2195179"/>
            <a:ext cx="8711017" cy="3405158"/>
            <a:chOff x="31640" y="2195179"/>
            <a:chExt cx="8711017" cy="3405158"/>
          </a:xfrm>
        </p:grpSpPr>
        <p:pic>
          <p:nvPicPr>
            <p:cNvPr id="5" name="Picture 4">
              <a:extLst>
                <a:ext uri="{FF2B5EF4-FFF2-40B4-BE49-F238E27FC236}">
                  <a16:creationId xmlns:a16="http://schemas.microsoft.com/office/drawing/2014/main" id="{AFC5DC10-AA8C-4DDB-A9F8-90A66617C773}"/>
                </a:ext>
              </a:extLst>
            </p:cNvPr>
            <p:cNvPicPr>
              <a:picLocks noChangeAspect="1"/>
            </p:cNvPicPr>
            <p:nvPr/>
          </p:nvPicPr>
          <p:blipFill>
            <a:blip r:embed="rId3"/>
            <a:stretch>
              <a:fillRect/>
            </a:stretch>
          </p:blipFill>
          <p:spPr>
            <a:xfrm>
              <a:off x="5912701" y="2331219"/>
              <a:ext cx="2829956" cy="1855825"/>
            </a:xfrm>
            <a:prstGeom prst="rect">
              <a:avLst/>
            </a:prstGeom>
          </p:spPr>
        </p:pic>
        <p:pic>
          <p:nvPicPr>
            <p:cNvPr id="6" name="Picture 98" descr="Cloud">
              <a:extLst>
                <a:ext uri="{FF2B5EF4-FFF2-40B4-BE49-F238E27FC236}">
                  <a16:creationId xmlns:a16="http://schemas.microsoft.com/office/drawing/2014/main" id="{1CD00DB0-175D-4B19-B503-5773B0A63E86}"/>
                </a:ext>
              </a:extLst>
            </p:cNvPr>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31640" y="2476549"/>
              <a:ext cx="3517770" cy="1542181"/>
            </a:xfrm>
            <a:prstGeom prst="rect">
              <a:avLst/>
            </a:prstGeom>
            <a:noFill/>
            <a:ln w="9525">
              <a:noFill/>
              <a:miter lim="800000"/>
              <a:headEnd/>
              <a:tailEnd/>
            </a:ln>
            <a:effectLst>
              <a:glow>
                <a:srgbClr val="D83B01">
                  <a:alpha val="0"/>
                </a:srgbClr>
              </a:glow>
            </a:effectLst>
          </p:spPr>
        </p:pic>
        <p:grpSp>
          <p:nvGrpSpPr>
            <p:cNvPr id="7" name="Group 6">
              <a:extLst>
                <a:ext uri="{FF2B5EF4-FFF2-40B4-BE49-F238E27FC236}">
                  <a16:creationId xmlns:a16="http://schemas.microsoft.com/office/drawing/2014/main" id="{23FB1F3B-BEE1-449A-AD95-C387F49D1E0A}"/>
                </a:ext>
              </a:extLst>
            </p:cNvPr>
            <p:cNvGrpSpPr/>
            <p:nvPr/>
          </p:nvGrpSpPr>
          <p:grpSpPr>
            <a:xfrm>
              <a:off x="930145" y="2489318"/>
              <a:ext cx="1134452" cy="838284"/>
              <a:chOff x="1615161" y="2990536"/>
              <a:chExt cx="1095658" cy="699671"/>
            </a:xfrm>
          </p:grpSpPr>
          <p:pic>
            <p:nvPicPr>
              <p:cNvPr id="8" name="Picture 7">
                <a:extLst>
                  <a:ext uri="{FF2B5EF4-FFF2-40B4-BE49-F238E27FC236}">
                    <a16:creationId xmlns:a16="http://schemas.microsoft.com/office/drawing/2014/main" id="{E98CD33C-22A8-4C80-9F61-DA298423DAAE}"/>
                  </a:ext>
                </a:extLst>
              </p:cNvPr>
              <p:cNvPicPr>
                <a:picLocks noChangeAspect="1"/>
              </p:cNvPicPr>
              <p:nvPr/>
            </p:nvPicPr>
            <p:blipFill>
              <a:blip r:embed="rId5"/>
              <a:stretch>
                <a:fillRect/>
              </a:stretch>
            </p:blipFill>
            <p:spPr>
              <a:xfrm>
                <a:off x="1615161" y="2990536"/>
                <a:ext cx="535632" cy="167053"/>
              </a:xfrm>
              <a:prstGeom prst="rect">
                <a:avLst/>
              </a:prstGeom>
            </p:spPr>
          </p:pic>
          <p:pic>
            <p:nvPicPr>
              <p:cNvPr id="9" name="Picture 8">
                <a:extLst>
                  <a:ext uri="{FF2B5EF4-FFF2-40B4-BE49-F238E27FC236}">
                    <a16:creationId xmlns:a16="http://schemas.microsoft.com/office/drawing/2014/main" id="{E27BA42F-D2EA-47FE-8930-3EF5F44D25A0}"/>
                  </a:ext>
                </a:extLst>
              </p:cNvPr>
              <p:cNvPicPr>
                <a:picLocks noChangeAspect="1"/>
              </p:cNvPicPr>
              <p:nvPr/>
            </p:nvPicPr>
            <p:blipFill>
              <a:blip r:embed="rId5"/>
              <a:stretch>
                <a:fillRect/>
              </a:stretch>
            </p:blipFill>
            <p:spPr>
              <a:xfrm>
                <a:off x="1615161" y="3523154"/>
                <a:ext cx="535632" cy="167053"/>
              </a:xfrm>
              <a:prstGeom prst="rect">
                <a:avLst/>
              </a:prstGeom>
            </p:spPr>
          </p:pic>
          <p:pic>
            <p:nvPicPr>
              <p:cNvPr id="10" name="Picture 9">
                <a:extLst>
                  <a:ext uri="{FF2B5EF4-FFF2-40B4-BE49-F238E27FC236}">
                    <a16:creationId xmlns:a16="http://schemas.microsoft.com/office/drawing/2014/main" id="{616E3862-0767-46E2-9281-7AB3166FFFC3}"/>
                  </a:ext>
                </a:extLst>
              </p:cNvPr>
              <p:cNvPicPr>
                <a:picLocks noChangeAspect="1"/>
              </p:cNvPicPr>
              <p:nvPr/>
            </p:nvPicPr>
            <p:blipFill>
              <a:blip r:embed="rId5"/>
              <a:stretch>
                <a:fillRect/>
              </a:stretch>
            </p:blipFill>
            <p:spPr>
              <a:xfrm>
                <a:off x="1615161" y="3346494"/>
                <a:ext cx="535632" cy="167053"/>
              </a:xfrm>
              <a:prstGeom prst="rect">
                <a:avLst/>
              </a:prstGeom>
            </p:spPr>
          </p:pic>
          <p:pic>
            <p:nvPicPr>
              <p:cNvPr id="11" name="Picture 10">
                <a:extLst>
                  <a:ext uri="{FF2B5EF4-FFF2-40B4-BE49-F238E27FC236}">
                    <a16:creationId xmlns:a16="http://schemas.microsoft.com/office/drawing/2014/main" id="{0238E03C-7B33-44D6-B42A-E3929610AD2C}"/>
                  </a:ext>
                </a:extLst>
              </p:cNvPr>
              <p:cNvPicPr>
                <a:picLocks noChangeAspect="1"/>
              </p:cNvPicPr>
              <p:nvPr/>
            </p:nvPicPr>
            <p:blipFill>
              <a:blip r:embed="rId5"/>
              <a:stretch>
                <a:fillRect/>
              </a:stretch>
            </p:blipFill>
            <p:spPr>
              <a:xfrm>
                <a:off x="1615161" y="3169835"/>
                <a:ext cx="535632" cy="167053"/>
              </a:xfrm>
              <a:prstGeom prst="rect">
                <a:avLst/>
              </a:prstGeom>
            </p:spPr>
          </p:pic>
          <p:pic>
            <p:nvPicPr>
              <p:cNvPr id="12" name="Picture 11">
                <a:extLst>
                  <a:ext uri="{FF2B5EF4-FFF2-40B4-BE49-F238E27FC236}">
                    <a16:creationId xmlns:a16="http://schemas.microsoft.com/office/drawing/2014/main" id="{F653A221-304C-4D06-9195-A422240062E1}"/>
                  </a:ext>
                </a:extLst>
              </p:cNvPr>
              <p:cNvPicPr>
                <a:picLocks noChangeAspect="1"/>
              </p:cNvPicPr>
              <p:nvPr/>
            </p:nvPicPr>
            <p:blipFill>
              <a:blip r:embed="rId5"/>
              <a:stretch>
                <a:fillRect/>
              </a:stretch>
            </p:blipFill>
            <p:spPr>
              <a:xfrm>
                <a:off x="2175187" y="3523154"/>
                <a:ext cx="535632" cy="167053"/>
              </a:xfrm>
              <a:prstGeom prst="rect">
                <a:avLst/>
              </a:prstGeom>
            </p:spPr>
          </p:pic>
          <p:pic>
            <p:nvPicPr>
              <p:cNvPr id="13" name="Picture 12">
                <a:extLst>
                  <a:ext uri="{FF2B5EF4-FFF2-40B4-BE49-F238E27FC236}">
                    <a16:creationId xmlns:a16="http://schemas.microsoft.com/office/drawing/2014/main" id="{6A49C826-322F-4DDF-AC41-2D8EBE997FB5}"/>
                  </a:ext>
                </a:extLst>
              </p:cNvPr>
              <p:cNvPicPr>
                <a:picLocks noChangeAspect="1"/>
              </p:cNvPicPr>
              <p:nvPr/>
            </p:nvPicPr>
            <p:blipFill>
              <a:blip r:embed="rId5"/>
              <a:stretch>
                <a:fillRect/>
              </a:stretch>
            </p:blipFill>
            <p:spPr>
              <a:xfrm>
                <a:off x="2175187" y="3346494"/>
                <a:ext cx="535632" cy="167053"/>
              </a:xfrm>
              <a:prstGeom prst="rect">
                <a:avLst/>
              </a:prstGeom>
            </p:spPr>
          </p:pic>
          <p:pic>
            <p:nvPicPr>
              <p:cNvPr id="14" name="Picture 13">
                <a:extLst>
                  <a:ext uri="{FF2B5EF4-FFF2-40B4-BE49-F238E27FC236}">
                    <a16:creationId xmlns:a16="http://schemas.microsoft.com/office/drawing/2014/main" id="{663046C7-CF26-4D2D-A9D3-BEC78655671E}"/>
                  </a:ext>
                </a:extLst>
              </p:cNvPr>
              <p:cNvPicPr>
                <a:picLocks noChangeAspect="1"/>
              </p:cNvPicPr>
              <p:nvPr/>
            </p:nvPicPr>
            <p:blipFill>
              <a:blip r:embed="rId5"/>
              <a:stretch>
                <a:fillRect/>
              </a:stretch>
            </p:blipFill>
            <p:spPr>
              <a:xfrm>
                <a:off x="2175187" y="3169835"/>
                <a:ext cx="535632" cy="167053"/>
              </a:xfrm>
              <a:prstGeom prst="rect">
                <a:avLst/>
              </a:prstGeom>
            </p:spPr>
          </p:pic>
        </p:grpSp>
        <p:grpSp>
          <p:nvGrpSpPr>
            <p:cNvPr id="15" name="Group 14">
              <a:extLst>
                <a:ext uri="{FF2B5EF4-FFF2-40B4-BE49-F238E27FC236}">
                  <a16:creationId xmlns:a16="http://schemas.microsoft.com/office/drawing/2014/main" id="{22D1FD56-B4D7-4EA8-94D3-D2BE4B226853}"/>
                </a:ext>
              </a:extLst>
            </p:cNvPr>
            <p:cNvGrpSpPr/>
            <p:nvPr/>
          </p:nvGrpSpPr>
          <p:grpSpPr>
            <a:xfrm>
              <a:off x="930274" y="2476549"/>
              <a:ext cx="1111323" cy="864541"/>
              <a:chOff x="9354961" y="2521836"/>
              <a:chExt cx="1099486" cy="703461"/>
            </a:xfrm>
          </p:grpSpPr>
          <p:pic>
            <p:nvPicPr>
              <p:cNvPr id="16" name="Picture 15">
                <a:extLst>
                  <a:ext uri="{FF2B5EF4-FFF2-40B4-BE49-F238E27FC236}">
                    <a16:creationId xmlns:a16="http://schemas.microsoft.com/office/drawing/2014/main" id="{945D234C-7804-4627-9F5F-2DF020C82903}"/>
                  </a:ext>
                </a:extLst>
              </p:cNvPr>
              <p:cNvPicPr>
                <a:picLocks noChangeAspect="1"/>
              </p:cNvPicPr>
              <p:nvPr/>
            </p:nvPicPr>
            <p:blipFill>
              <a:blip r:embed="rId6"/>
              <a:stretch>
                <a:fillRect/>
              </a:stretch>
            </p:blipFill>
            <p:spPr>
              <a:xfrm>
                <a:off x="9354961" y="2521836"/>
                <a:ext cx="530221" cy="703461"/>
              </a:xfrm>
              <a:prstGeom prst="rect">
                <a:avLst/>
              </a:prstGeom>
            </p:spPr>
          </p:pic>
          <p:pic>
            <p:nvPicPr>
              <p:cNvPr id="17" name="Picture 16">
                <a:extLst>
                  <a:ext uri="{FF2B5EF4-FFF2-40B4-BE49-F238E27FC236}">
                    <a16:creationId xmlns:a16="http://schemas.microsoft.com/office/drawing/2014/main" id="{E7289121-061F-4744-B8D7-0239C37D70B7}"/>
                  </a:ext>
                </a:extLst>
              </p:cNvPr>
              <p:cNvPicPr>
                <a:picLocks noChangeAspect="1"/>
              </p:cNvPicPr>
              <p:nvPr/>
            </p:nvPicPr>
            <p:blipFill>
              <a:blip r:embed="rId7"/>
              <a:stretch>
                <a:fillRect/>
              </a:stretch>
            </p:blipFill>
            <p:spPr>
              <a:xfrm>
                <a:off x="9924226" y="2702950"/>
                <a:ext cx="530221" cy="522347"/>
              </a:xfrm>
              <a:prstGeom prst="rect">
                <a:avLst/>
              </a:prstGeom>
            </p:spPr>
          </p:pic>
        </p:grpSp>
        <p:sp>
          <p:nvSpPr>
            <p:cNvPr id="18" name="TextBox 17">
              <a:extLst>
                <a:ext uri="{FF2B5EF4-FFF2-40B4-BE49-F238E27FC236}">
                  <a16:creationId xmlns:a16="http://schemas.microsoft.com/office/drawing/2014/main" id="{B6EFF527-46A5-4937-9F21-AF59AC5BE1DB}"/>
                </a:ext>
              </a:extLst>
            </p:cNvPr>
            <p:cNvSpPr txBox="1"/>
            <p:nvPr/>
          </p:nvSpPr>
          <p:spPr>
            <a:xfrm>
              <a:off x="332260" y="4101319"/>
              <a:ext cx="2738716" cy="407419"/>
            </a:xfrm>
            <a:prstGeom prst="rect">
              <a:avLst/>
            </a:prstGeom>
            <a:noFill/>
          </p:spPr>
          <p:txBody>
            <a:bodyPr wrap="square" lIns="0" tIns="0" rIns="0" bIns="0" rtlCol="0">
              <a:spAutoFit/>
            </a:bodyPr>
            <a:lstStyle/>
            <a:p>
              <a:pPr lvl="0" algn="ctr" defTabSz="685526">
                <a:lnSpc>
                  <a:spcPct val="90000"/>
                </a:lnSpc>
                <a:defRPr/>
              </a:pPr>
              <a:r>
                <a:rPr lang="en-US" sz="1471" spc="-38" dirty="0">
                  <a:solidFill>
                    <a:srgbClr val="353535"/>
                  </a:solidFill>
                  <a:latin typeface="Segoe UI Semilight"/>
                </a:rPr>
                <a:t>Source: VMware, AWS</a:t>
              </a:r>
              <a:br>
                <a:rPr lang="en-US" sz="1471" spc="-38" dirty="0">
                  <a:solidFill>
                    <a:srgbClr val="353535"/>
                  </a:solidFill>
                  <a:latin typeface="Segoe UI Semilight"/>
                </a:rPr>
              </a:br>
              <a:r>
                <a:rPr lang="en-US" sz="1471" spc="-38" dirty="0">
                  <a:solidFill>
                    <a:srgbClr val="353535"/>
                  </a:solidFill>
                  <a:latin typeface="Segoe UI Semilight"/>
                </a:rPr>
                <a:t>&amp; Physical Servers</a:t>
              </a:r>
            </a:p>
          </p:txBody>
        </p:sp>
        <p:sp>
          <p:nvSpPr>
            <p:cNvPr id="19" name="TextBox 18">
              <a:extLst>
                <a:ext uri="{FF2B5EF4-FFF2-40B4-BE49-F238E27FC236}">
                  <a16:creationId xmlns:a16="http://schemas.microsoft.com/office/drawing/2014/main" id="{BD0B4479-8456-4205-BC5B-2FD51BF346B0}"/>
                </a:ext>
              </a:extLst>
            </p:cNvPr>
            <p:cNvSpPr txBox="1"/>
            <p:nvPr/>
          </p:nvSpPr>
          <p:spPr>
            <a:xfrm>
              <a:off x="7106349" y="2496758"/>
              <a:ext cx="720879" cy="101566"/>
            </a:xfrm>
            <a:prstGeom prst="rect">
              <a:avLst/>
            </a:prstGeom>
            <a:noFill/>
          </p:spPr>
          <p:txBody>
            <a:bodyPr wrap="square" lIns="0" tIns="0" rIns="0" bIns="0" rtlCol="0">
              <a:spAutoFit/>
            </a:bodyPr>
            <a:lstStyle/>
            <a:p>
              <a:pPr lvl="0" algn="ctr" defTabSz="685526">
                <a:lnSpc>
                  <a:spcPct val="90000"/>
                </a:lnSpc>
                <a:defRPr/>
              </a:pPr>
              <a:endParaRPr lang="en-US" sz="1100" spc="-38" baseline="-25000" dirty="0">
                <a:solidFill>
                  <a:srgbClr val="505050"/>
                </a:solidFill>
                <a:latin typeface="Segoe UI"/>
              </a:endParaRPr>
            </a:p>
          </p:txBody>
        </p:sp>
        <p:sp>
          <p:nvSpPr>
            <p:cNvPr id="20" name="TextBox 179">
              <a:extLst>
                <a:ext uri="{FF2B5EF4-FFF2-40B4-BE49-F238E27FC236}">
                  <a16:creationId xmlns:a16="http://schemas.microsoft.com/office/drawing/2014/main" id="{A6617B47-4A11-4DBB-A08E-E98B55656285}"/>
                </a:ext>
              </a:extLst>
            </p:cNvPr>
            <p:cNvSpPr txBox="1"/>
            <p:nvPr/>
          </p:nvSpPr>
          <p:spPr>
            <a:xfrm>
              <a:off x="6320746" y="3457196"/>
              <a:ext cx="2013863" cy="767014"/>
            </a:xfrm>
            <a:prstGeom prst="rect">
              <a:avLst/>
            </a:prstGeom>
            <a:noFill/>
            <a:ln>
              <a:noFill/>
            </a:ln>
          </p:spPr>
          <p:txBody>
            <a:bodyPr wrap="none" lIns="134387" tIns="107510" rIns="134387" bIns="107510" rtlCol="0">
              <a:spAutoFit/>
            </a:bodyPr>
            <a:lstStyle/>
            <a:p>
              <a:pPr lvl="0" algn="ctr" defTabSz="684845">
                <a:lnSpc>
                  <a:spcPct val="90000"/>
                </a:lnSpc>
                <a:spcAft>
                  <a:spcPts val="441"/>
                </a:spcAft>
                <a:defRPr/>
              </a:pPr>
              <a:r>
                <a:rPr lang="en-US" kern="0" dirty="0">
                  <a:solidFill>
                    <a:srgbClr val="FFFFFF"/>
                  </a:solidFill>
                  <a:latin typeface="Segoe UI"/>
                </a:rPr>
                <a:t>Microsoft Azure</a:t>
              </a:r>
            </a:p>
            <a:p>
              <a:pPr lvl="0" algn="ctr" defTabSz="684845">
                <a:lnSpc>
                  <a:spcPct val="90000"/>
                </a:lnSpc>
                <a:spcAft>
                  <a:spcPts val="441"/>
                </a:spcAft>
                <a:defRPr/>
              </a:pPr>
              <a:r>
                <a:rPr lang="en-US" kern="0" dirty="0">
                  <a:solidFill>
                    <a:srgbClr val="FFFFFF"/>
                  </a:solidFill>
                  <a:latin typeface="Segoe UI"/>
                </a:rPr>
                <a:t>Backup Vault</a:t>
              </a:r>
            </a:p>
          </p:txBody>
        </p:sp>
        <p:grpSp>
          <p:nvGrpSpPr>
            <p:cNvPr id="21" name="Group 20">
              <a:extLst>
                <a:ext uri="{FF2B5EF4-FFF2-40B4-BE49-F238E27FC236}">
                  <a16:creationId xmlns:a16="http://schemas.microsoft.com/office/drawing/2014/main" id="{F1C428F6-FBC5-4010-9A34-69B4BACDE69A}"/>
                </a:ext>
              </a:extLst>
            </p:cNvPr>
            <p:cNvGrpSpPr/>
            <p:nvPr/>
          </p:nvGrpSpPr>
          <p:grpSpPr>
            <a:xfrm>
              <a:off x="377370" y="2304182"/>
              <a:ext cx="4549771" cy="3295502"/>
              <a:chOff x="513249" y="1967432"/>
              <a:chExt cx="6188004" cy="4482111"/>
            </a:xfrm>
          </p:grpSpPr>
          <p:sp>
            <p:nvSpPr>
              <p:cNvPr id="22" name="TextBox 21">
                <a:extLst>
                  <a:ext uri="{FF2B5EF4-FFF2-40B4-BE49-F238E27FC236}">
                    <a16:creationId xmlns:a16="http://schemas.microsoft.com/office/drawing/2014/main" id="{D8C0023B-82A4-415B-86B1-7BD78A0A7AFF}"/>
                  </a:ext>
                </a:extLst>
              </p:cNvPr>
              <p:cNvSpPr txBox="1"/>
              <p:nvPr/>
            </p:nvSpPr>
            <p:spPr>
              <a:xfrm>
                <a:off x="3325424" y="2059686"/>
                <a:ext cx="813976" cy="775452"/>
              </a:xfrm>
              <a:prstGeom prst="rect">
                <a:avLst/>
              </a:prstGeom>
              <a:noFill/>
            </p:spPr>
            <p:txBody>
              <a:bodyPr wrap="square" lIns="0" tIns="0" rIns="0" bIns="0" rtlCol="0">
                <a:spAutoFit/>
              </a:bodyPr>
              <a:lstStyle/>
              <a:p>
                <a:pPr lvl="0" defTabSz="685526">
                  <a:lnSpc>
                    <a:spcPct val="90000"/>
                  </a:lnSpc>
                  <a:defRPr/>
                </a:pPr>
                <a:r>
                  <a:rPr lang="en-US" sz="1029" i="1" dirty="0">
                    <a:solidFill>
                      <a:srgbClr val="0072C6"/>
                    </a:solidFill>
                    <a:latin typeface="Segoe UI"/>
                  </a:rPr>
                  <a:t>Azure Backup Server</a:t>
                </a:r>
                <a:br>
                  <a:rPr lang="en-US" sz="1029" i="1" dirty="0">
                    <a:solidFill>
                      <a:srgbClr val="0072C6"/>
                    </a:solidFill>
                    <a:latin typeface="Segoe UI"/>
                  </a:rPr>
                </a:br>
                <a:r>
                  <a:rPr lang="en-US" sz="1029" i="1" dirty="0">
                    <a:solidFill>
                      <a:srgbClr val="0072C6"/>
                    </a:solidFill>
                    <a:latin typeface="Segoe UI"/>
                  </a:rPr>
                  <a:t>or DPM</a:t>
                </a:r>
              </a:p>
            </p:txBody>
          </p:sp>
          <p:pic>
            <p:nvPicPr>
              <p:cNvPr id="23" name="Picture 22">
                <a:extLst>
                  <a:ext uri="{FF2B5EF4-FFF2-40B4-BE49-F238E27FC236}">
                    <a16:creationId xmlns:a16="http://schemas.microsoft.com/office/drawing/2014/main" id="{85449D2C-4866-4841-8A99-9ADB26F421E4}"/>
                  </a:ext>
                </a:extLst>
              </p:cNvPr>
              <p:cNvPicPr>
                <a:picLocks noChangeAspect="1"/>
              </p:cNvPicPr>
              <p:nvPr/>
            </p:nvPicPr>
            <p:blipFill>
              <a:blip r:embed="rId8">
                <a:duotone>
                  <a:schemeClr val="accent6">
                    <a:shade val="45000"/>
                    <a:satMod val="135000"/>
                  </a:schemeClr>
                  <a:prstClr val="white"/>
                </a:duotone>
              </a:blip>
              <a:stretch>
                <a:fillRect/>
              </a:stretch>
            </p:blipFill>
            <p:spPr>
              <a:xfrm>
                <a:off x="4043165" y="1967432"/>
                <a:ext cx="853349" cy="1261943"/>
              </a:xfrm>
              <a:prstGeom prst="rect">
                <a:avLst/>
              </a:prstGeom>
            </p:spPr>
          </p:pic>
          <p:grpSp>
            <p:nvGrpSpPr>
              <p:cNvPr id="24" name="Group 23">
                <a:extLst>
                  <a:ext uri="{FF2B5EF4-FFF2-40B4-BE49-F238E27FC236}">
                    <a16:creationId xmlns:a16="http://schemas.microsoft.com/office/drawing/2014/main" id="{33062E9C-AB85-4EF8-A44D-AF6FEF2E9133}"/>
                  </a:ext>
                </a:extLst>
              </p:cNvPr>
              <p:cNvGrpSpPr/>
              <p:nvPr/>
            </p:nvGrpSpPr>
            <p:grpSpPr>
              <a:xfrm>
                <a:off x="513249" y="5554662"/>
                <a:ext cx="6188004" cy="894881"/>
                <a:chOff x="1531056" y="5451739"/>
                <a:chExt cx="6188004" cy="894881"/>
              </a:xfrm>
            </p:grpSpPr>
            <p:sp>
              <p:nvSpPr>
                <p:cNvPr id="25" name="TextBox 24">
                  <a:extLst>
                    <a:ext uri="{FF2B5EF4-FFF2-40B4-BE49-F238E27FC236}">
                      <a16:creationId xmlns:a16="http://schemas.microsoft.com/office/drawing/2014/main" id="{BFB130F9-4D3D-4323-BA3E-25E1C7B4E029}"/>
                    </a:ext>
                  </a:extLst>
                </p:cNvPr>
                <p:cNvSpPr txBox="1"/>
                <p:nvPr/>
              </p:nvSpPr>
              <p:spPr>
                <a:xfrm>
                  <a:off x="1897490" y="5451739"/>
                  <a:ext cx="2412194" cy="894881"/>
                </a:xfrm>
                <a:prstGeom prst="rect">
                  <a:avLst/>
                </a:prstGeom>
                <a:noFill/>
              </p:spPr>
              <p:txBody>
                <a:bodyPr wrap="square" lIns="131821" tIns="105457" rIns="131821" bIns="105457" rtlCol="0">
                  <a:spAutoFit/>
                </a:bodyPr>
                <a:lstStyle/>
                <a:p>
                  <a:pPr lvl="0" defTabSz="672266">
                    <a:lnSpc>
                      <a:spcPct val="90000"/>
                    </a:lnSpc>
                    <a:spcBef>
                      <a:spcPts val="216"/>
                    </a:spcBef>
                    <a:defRPr/>
                  </a:pPr>
                  <a:r>
                    <a:rPr lang="en-US" sz="1298" dirty="0">
                      <a:solidFill>
                        <a:srgbClr val="0072C6"/>
                      </a:solidFill>
                      <a:latin typeface="Segoe UI Light"/>
                    </a:rPr>
                    <a:t>Azure Backup Server</a:t>
                  </a:r>
                </a:p>
                <a:p>
                  <a:pPr lvl="0" defTabSz="672266">
                    <a:lnSpc>
                      <a:spcPct val="90000"/>
                    </a:lnSpc>
                    <a:spcBef>
                      <a:spcPts val="216"/>
                    </a:spcBef>
                    <a:defRPr/>
                  </a:pPr>
                  <a:r>
                    <a:rPr lang="en-US" sz="865" dirty="0">
                      <a:gradFill>
                        <a:gsLst>
                          <a:gs pos="2917">
                            <a:srgbClr val="505050"/>
                          </a:gs>
                          <a:gs pos="30000">
                            <a:srgbClr val="505050"/>
                          </a:gs>
                        </a:gsLst>
                        <a:lin ang="5400000" scaled="0"/>
                      </a:gradFill>
                      <a:latin typeface="Segoe UI"/>
                    </a:rPr>
                    <a:t>Used for caching, compression, and encryption</a:t>
                  </a:r>
                </a:p>
              </p:txBody>
            </p:sp>
            <p:sp>
              <p:nvSpPr>
                <p:cNvPr id="26" name="TextBox 25">
                  <a:extLst>
                    <a:ext uri="{FF2B5EF4-FFF2-40B4-BE49-F238E27FC236}">
                      <a16:creationId xmlns:a16="http://schemas.microsoft.com/office/drawing/2014/main" id="{E956612E-492E-41F7-80F9-6872DE8B856F}"/>
                    </a:ext>
                  </a:extLst>
                </p:cNvPr>
                <p:cNvSpPr txBox="1"/>
                <p:nvPr/>
              </p:nvSpPr>
              <p:spPr>
                <a:xfrm>
                  <a:off x="5306866" y="5451739"/>
                  <a:ext cx="2412194" cy="894881"/>
                </a:xfrm>
                <a:prstGeom prst="rect">
                  <a:avLst/>
                </a:prstGeom>
                <a:noFill/>
              </p:spPr>
              <p:txBody>
                <a:bodyPr wrap="square" lIns="131821" tIns="105457" rIns="131821" bIns="105457" rtlCol="0">
                  <a:spAutoFit/>
                </a:bodyPr>
                <a:lstStyle/>
                <a:p>
                  <a:pPr lvl="0" defTabSz="672266">
                    <a:lnSpc>
                      <a:spcPct val="90000"/>
                    </a:lnSpc>
                    <a:spcBef>
                      <a:spcPts val="216"/>
                    </a:spcBef>
                    <a:defRPr/>
                  </a:pPr>
                  <a:r>
                    <a:rPr lang="en-US" sz="1298" dirty="0">
                      <a:solidFill>
                        <a:srgbClr val="0072C6"/>
                      </a:solidFill>
                      <a:latin typeface="Segoe UI Light"/>
                    </a:rPr>
                    <a:t>SysCtr DPM </a:t>
                  </a:r>
                </a:p>
                <a:p>
                  <a:pPr lvl="0" defTabSz="672266">
                    <a:lnSpc>
                      <a:spcPct val="90000"/>
                    </a:lnSpc>
                    <a:spcBef>
                      <a:spcPts val="216"/>
                    </a:spcBef>
                    <a:defRPr/>
                  </a:pPr>
                  <a:r>
                    <a:rPr lang="en-US" sz="865" dirty="0">
                      <a:gradFill>
                        <a:gsLst>
                          <a:gs pos="2917">
                            <a:srgbClr val="505050"/>
                          </a:gs>
                          <a:gs pos="30000">
                            <a:srgbClr val="505050"/>
                          </a:gs>
                        </a:gsLst>
                        <a:lin ang="5400000" scaled="0"/>
                      </a:gradFill>
                      <a:latin typeface="Segoe UI"/>
                    </a:rPr>
                    <a:t>If you already have SC on-premises</a:t>
                  </a:r>
                </a:p>
              </p:txBody>
            </p:sp>
            <p:pic>
              <p:nvPicPr>
                <p:cNvPr id="27" name="Picture 26">
                  <a:extLst>
                    <a:ext uri="{FF2B5EF4-FFF2-40B4-BE49-F238E27FC236}">
                      <a16:creationId xmlns:a16="http://schemas.microsoft.com/office/drawing/2014/main" id="{A4070296-5728-49B4-92B5-CE0B02B8B5FE}"/>
                    </a:ext>
                  </a:extLst>
                </p:cNvPr>
                <p:cNvPicPr>
                  <a:picLocks noChangeAspect="1"/>
                </p:cNvPicPr>
                <p:nvPr/>
              </p:nvPicPr>
              <p:blipFill>
                <a:blip r:embed="rId9">
                  <a:duotone>
                    <a:schemeClr val="accent6">
                      <a:shade val="45000"/>
                      <a:satMod val="135000"/>
                    </a:schemeClr>
                    <a:prstClr val="white"/>
                  </a:duotone>
                </a:blip>
                <a:stretch>
                  <a:fillRect/>
                </a:stretch>
              </p:blipFill>
              <p:spPr>
                <a:xfrm>
                  <a:off x="1531056" y="5576911"/>
                  <a:ext cx="435738" cy="643065"/>
                </a:xfrm>
                <a:prstGeom prst="rect">
                  <a:avLst/>
                </a:prstGeom>
              </p:spPr>
            </p:pic>
            <p:pic>
              <p:nvPicPr>
                <p:cNvPr id="28" name="Picture 27">
                  <a:extLst>
                    <a:ext uri="{FF2B5EF4-FFF2-40B4-BE49-F238E27FC236}">
                      <a16:creationId xmlns:a16="http://schemas.microsoft.com/office/drawing/2014/main" id="{D5BE73C6-8016-4C6D-B96A-4302B07897C1}"/>
                    </a:ext>
                  </a:extLst>
                </p:cNvPr>
                <p:cNvPicPr>
                  <a:picLocks noChangeAspect="1"/>
                </p:cNvPicPr>
                <p:nvPr/>
              </p:nvPicPr>
              <p:blipFill>
                <a:blip r:embed="rId10">
                  <a:duotone>
                    <a:schemeClr val="accent6">
                      <a:shade val="45000"/>
                      <a:satMod val="135000"/>
                    </a:schemeClr>
                    <a:prstClr val="white"/>
                  </a:duotone>
                </a:blip>
                <a:stretch>
                  <a:fillRect/>
                </a:stretch>
              </p:blipFill>
              <p:spPr>
                <a:xfrm>
                  <a:off x="4919512" y="5613917"/>
                  <a:ext cx="435738" cy="643065"/>
                </a:xfrm>
                <a:prstGeom prst="rect">
                  <a:avLst/>
                </a:prstGeom>
              </p:spPr>
            </p:pic>
          </p:grpSp>
        </p:grpSp>
        <p:sp>
          <p:nvSpPr>
            <p:cNvPr id="29" name="TextBox 28">
              <a:extLst>
                <a:ext uri="{FF2B5EF4-FFF2-40B4-BE49-F238E27FC236}">
                  <a16:creationId xmlns:a16="http://schemas.microsoft.com/office/drawing/2014/main" id="{2E5949D7-528B-4329-8013-401AD25D5A75}"/>
                </a:ext>
              </a:extLst>
            </p:cNvPr>
            <p:cNvSpPr txBox="1"/>
            <p:nvPr/>
          </p:nvSpPr>
          <p:spPr>
            <a:xfrm>
              <a:off x="5790589" y="5060959"/>
              <a:ext cx="1315760" cy="539378"/>
            </a:xfrm>
            <a:prstGeom prst="rect">
              <a:avLst/>
            </a:prstGeom>
            <a:noFill/>
          </p:spPr>
          <p:txBody>
            <a:bodyPr wrap="square" lIns="0" tIns="0" rIns="0" bIns="0" rtlCol="0">
              <a:spAutoFit/>
            </a:bodyPr>
            <a:lstStyle/>
            <a:p>
              <a:pPr lvl="0" defTabSz="685526">
                <a:lnSpc>
                  <a:spcPct val="90000"/>
                </a:lnSpc>
                <a:defRPr/>
              </a:pPr>
              <a:r>
                <a:rPr lang="en-US" sz="1298" dirty="0">
                  <a:solidFill>
                    <a:srgbClr val="0072C6"/>
                  </a:solidFill>
                  <a:latin typeface="Segoe UI Light"/>
                </a:rPr>
                <a:t>Azure Backup Recovery Services Agent</a:t>
              </a:r>
              <a:endParaRPr lang="en-US" sz="865" dirty="0">
                <a:gradFill>
                  <a:gsLst>
                    <a:gs pos="2917">
                      <a:srgbClr val="505050"/>
                    </a:gs>
                    <a:gs pos="30000">
                      <a:srgbClr val="505050"/>
                    </a:gs>
                  </a:gsLst>
                  <a:lin ang="5400000" scaled="0"/>
                </a:gradFill>
                <a:latin typeface="Segoe UI"/>
              </a:endParaRPr>
            </a:p>
          </p:txBody>
        </p:sp>
        <p:grpSp>
          <p:nvGrpSpPr>
            <p:cNvPr id="30" name="Group 29">
              <a:extLst>
                <a:ext uri="{FF2B5EF4-FFF2-40B4-BE49-F238E27FC236}">
                  <a16:creationId xmlns:a16="http://schemas.microsoft.com/office/drawing/2014/main" id="{8BD1D22A-4D90-44FB-A1F5-8D46ECBAB071}"/>
                </a:ext>
              </a:extLst>
            </p:cNvPr>
            <p:cNvGrpSpPr/>
            <p:nvPr/>
          </p:nvGrpSpPr>
          <p:grpSpPr>
            <a:xfrm>
              <a:off x="538089" y="2476549"/>
              <a:ext cx="306262" cy="617870"/>
              <a:chOff x="731837" y="2481571"/>
              <a:chExt cx="416537" cy="840346"/>
            </a:xfrm>
          </p:grpSpPr>
          <p:pic>
            <p:nvPicPr>
              <p:cNvPr id="31" name="Picture 30">
                <a:extLst>
                  <a:ext uri="{FF2B5EF4-FFF2-40B4-BE49-F238E27FC236}">
                    <a16:creationId xmlns:a16="http://schemas.microsoft.com/office/drawing/2014/main" id="{B5A6C5DC-60BA-41F3-A4D1-72BC88BCA9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5551" y="2910378"/>
                <a:ext cx="412823" cy="411539"/>
              </a:xfrm>
              <a:prstGeom prst="rect">
                <a:avLst/>
              </a:prstGeom>
            </p:spPr>
          </p:pic>
          <p:pic>
            <p:nvPicPr>
              <p:cNvPr id="32" name="Picture 31">
                <a:extLst>
                  <a:ext uri="{FF2B5EF4-FFF2-40B4-BE49-F238E27FC236}">
                    <a16:creationId xmlns:a16="http://schemas.microsoft.com/office/drawing/2014/main" id="{668975C3-233A-47F8-8496-6CF8A1A8FD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837" y="2481571"/>
                <a:ext cx="398674" cy="414346"/>
              </a:xfrm>
              <a:prstGeom prst="rect">
                <a:avLst/>
              </a:prstGeom>
            </p:spPr>
          </p:pic>
        </p:grpSp>
        <p:grpSp>
          <p:nvGrpSpPr>
            <p:cNvPr id="33" name="Group 32">
              <a:extLst>
                <a:ext uri="{FF2B5EF4-FFF2-40B4-BE49-F238E27FC236}">
                  <a16:creationId xmlns:a16="http://schemas.microsoft.com/office/drawing/2014/main" id="{FE84770E-6309-4289-BE40-0DAD27523F88}"/>
                </a:ext>
              </a:extLst>
            </p:cNvPr>
            <p:cNvGrpSpPr/>
            <p:nvPr/>
          </p:nvGrpSpPr>
          <p:grpSpPr>
            <a:xfrm>
              <a:off x="3549409" y="2832680"/>
              <a:ext cx="2363291" cy="2102562"/>
              <a:chOff x="4827441" y="2686226"/>
              <a:chExt cx="3214240" cy="2859630"/>
            </a:xfrm>
          </p:grpSpPr>
          <p:grpSp>
            <p:nvGrpSpPr>
              <p:cNvPr id="34" name="Group 33">
                <a:extLst>
                  <a:ext uri="{FF2B5EF4-FFF2-40B4-BE49-F238E27FC236}">
                    <a16:creationId xmlns:a16="http://schemas.microsoft.com/office/drawing/2014/main" id="{A7FD5F3E-539A-4C5A-A50B-8AAA6F0619BC}"/>
                  </a:ext>
                </a:extLst>
              </p:cNvPr>
              <p:cNvGrpSpPr/>
              <p:nvPr/>
            </p:nvGrpSpPr>
            <p:grpSpPr>
              <a:xfrm>
                <a:off x="5508510" y="2686226"/>
                <a:ext cx="1581178" cy="1089703"/>
                <a:chOff x="4413198" y="2108497"/>
                <a:chExt cx="1581178" cy="1089703"/>
              </a:xfrm>
            </p:grpSpPr>
            <p:pic>
              <p:nvPicPr>
                <p:cNvPr id="39" name="Picture 38">
                  <a:extLst>
                    <a:ext uri="{FF2B5EF4-FFF2-40B4-BE49-F238E27FC236}">
                      <a16:creationId xmlns:a16="http://schemas.microsoft.com/office/drawing/2014/main" id="{8C8E61F8-4EE0-450C-8896-2214947FB0A1}"/>
                    </a:ext>
                  </a:extLst>
                </p:cNvPr>
                <p:cNvPicPr>
                  <a:picLocks noChangeAspect="1"/>
                </p:cNvPicPr>
                <p:nvPr/>
              </p:nvPicPr>
              <p:blipFill>
                <a:blip r:embed="rId13"/>
                <a:stretch>
                  <a:fillRect/>
                </a:stretch>
              </p:blipFill>
              <p:spPr>
                <a:xfrm>
                  <a:off x="4413198" y="2108497"/>
                  <a:ext cx="1581178" cy="1050845"/>
                </a:xfrm>
                <a:prstGeom prst="rect">
                  <a:avLst/>
                </a:prstGeom>
              </p:spPr>
            </p:pic>
            <p:sp>
              <p:nvSpPr>
                <p:cNvPr id="40" name="TextBox 39">
                  <a:extLst>
                    <a:ext uri="{FF2B5EF4-FFF2-40B4-BE49-F238E27FC236}">
                      <a16:creationId xmlns:a16="http://schemas.microsoft.com/office/drawing/2014/main" id="{019B131B-A8EB-4E25-9EBF-6516B7398A24}"/>
                    </a:ext>
                  </a:extLst>
                </p:cNvPr>
                <p:cNvSpPr txBox="1"/>
                <p:nvPr/>
              </p:nvSpPr>
              <p:spPr>
                <a:xfrm>
                  <a:off x="4488287" y="2631569"/>
                  <a:ext cx="1431000" cy="566631"/>
                </a:xfrm>
                <a:prstGeom prst="rect">
                  <a:avLst/>
                </a:prstGeom>
                <a:noFill/>
              </p:spPr>
              <p:txBody>
                <a:bodyPr wrap="square" lIns="131821" tIns="105457" rIns="131821" bIns="105457" rtlCol="0">
                  <a:spAutoFit/>
                </a:bodyPr>
                <a:lstStyle/>
                <a:p>
                  <a:pPr lvl="0" algn="ctr" defTabSz="672266">
                    <a:lnSpc>
                      <a:spcPct val="90000"/>
                    </a:lnSpc>
                    <a:defRPr/>
                  </a:pPr>
                  <a:r>
                    <a:rPr lang="en-US" sz="735"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41" name="Picture 40">
                  <a:extLst>
                    <a:ext uri="{FF2B5EF4-FFF2-40B4-BE49-F238E27FC236}">
                      <a16:creationId xmlns:a16="http://schemas.microsoft.com/office/drawing/2014/main" id="{B45946B0-D2F2-4BD3-825C-814A62D91A4A}"/>
                    </a:ext>
                  </a:extLst>
                </p:cNvPr>
                <p:cNvPicPr>
                  <a:picLocks noChangeAspect="1"/>
                </p:cNvPicPr>
                <p:nvPr/>
              </p:nvPicPr>
              <p:blipFill>
                <a:blip r:embed="rId14"/>
                <a:stretch>
                  <a:fillRect/>
                </a:stretch>
              </p:blipFill>
              <p:spPr>
                <a:xfrm>
                  <a:off x="4937975" y="2219240"/>
                  <a:ext cx="535697" cy="533109"/>
                </a:xfrm>
                <a:prstGeom prst="rect">
                  <a:avLst/>
                </a:prstGeom>
              </p:spPr>
            </p:pic>
          </p:grpSp>
          <p:sp>
            <p:nvSpPr>
              <p:cNvPr id="35" name="TextBox 34">
                <a:extLst>
                  <a:ext uri="{FF2B5EF4-FFF2-40B4-BE49-F238E27FC236}">
                    <a16:creationId xmlns:a16="http://schemas.microsoft.com/office/drawing/2014/main" id="{E54643F1-A160-4719-8558-AE6F0368A2C1}"/>
                  </a:ext>
                </a:extLst>
              </p:cNvPr>
              <p:cNvSpPr txBox="1"/>
              <p:nvPr/>
            </p:nvSpPr>
            <p:spPr>
              <a:xfrm>
                <a:off x="4827441" y="4160559"/>
                <a:ext cx="3214240" cy="1385297"/>
              </a:xfrm>
              <a:prstGeom prst="rect">
                <a:avLst/>
              </a:prstGeom>
              <a:noFill/>
            </p:spPr>
            <p:txBody>
              <a:bodyPr wrap="square" lIns="0" tIns="0" rIns="0" bIns="0" rtlCol="0">
                <a:spAutoFit/>
              </a:bodyPr>
              <a:lstStyle/>
              <a:p>
                <a:pPr lvl="0" algn="ctr" defTabSz="685526">
                  <a:lnSpc>
                    <a:spcPct val="90000"/>
                  </a:lnSpc>
                  <a:defRPr/>
                </a:pPr>
                <a:r>
                  <a:rPr lang="en-US" sz="1471" kern="0" spc="-38" dirty="0">
                    <a:solidFill>
                      <a:srgbClr val="505050"/>
                    </a:solidFill>
                    <a:latin typeface="Segoe UI"/>
                  </a:rPr>
                  <a:t>Data Channel</a:t>
                </a:r>
              </a:p>
              <a:p>
                <a:pPr lvl="0" algn="ctr" defTabSz="685526">
                  <a:lnSpc>
                    <a:spcPct val="90000"/>
                  </a:lnSpc>
                  <a:defRPr/>
                </a:pPr>
                <a:endParaRPr lang="en-US" sz="1471" kern="0" spc="-38" dirty="0">
                  <a:solidFill>
                    <a:srgbClr val="505050"/>
                  </a:solidFill>
                  <a:latin typeface="Segoe UI"/>
                </a:endParaRPr>
              </a:p>
              <a:p>
                <a:pPr lvl="0" algn="ctr" defTabSz="685526">
                  <a:lnSpc>
                    <a:spcPct val="90000"/>
                  </a:lnSpc>
                  <a:defRPr/>
                </a:pPr>
                <a:r>
                  <a:rPr lang="en-US" sz="1471" i="1" kern="0" spc="-38" dirty="0">
                    <a:solidFill>
                      <a:srgbClr val="505050"/>
                    </a:solidFill>
                    <a:latin typeface="Segoe UI"/>
                  </a:rPr>
                  <a:t>Public Internet or ExpressRoute with Public Peering</a:t>
                </a:r>
                <a:endParaRPr lang="en-US" sz="1471" i="1" kern="0" spc="-38" baseline="-25000" dirty="0">
                  <a:solidFill>
                    <a:srgbClr val="505050"/>
                  </a:solidFill>
                  <a:latin typeface="Segoe UI"/>
                </a:endParaRPr>
              </a:p>
            </p:txBody>
          </p:sp>
          <p:grpSp>
            <p:nvGrpSpPr>
              <p:cNvPr id="36" name="Group 35">
                <a:extLst>
                  <a:ext uri="{FF2B5EF4-FFF2-40B4-BE49-F238E27FC236}">
                    <a16:creationId xmlns:a16="http://schemas.microsoft.com/office/drawing/2014/main" id="{29B6EDB6-1B3B-4A70-B760-F6316D2ECA1F}"/>
                  </a:ext>
                </a:extLst>
              </p:cNvPr>
              <p:cNvGrpSpPr/>
              <p:nvPr/>
            </p:nvGrpSpPr>
            <p:grpSpPr>
              <a:xfrm>
                <a:off x="4861364" y="3573462"/>
                <a:ext cx="2728473" cy="544881"/>
                <a:chOff x="4861364" y="3573462"/>
                <a:chExt cx="2728473" cy="544881"/>
              </a:xfrm>
            </p:grpSpPr>
            <p:cxnSp>
              <p:nvCxnSpPr>
                <p:cNvPr id="37" name="Straight Arrow Connector 36">
                  <a:extLst>
                    <a:ext uri="{FF2B5EF4-FFF2-40B4-BE49-F238E27FC236}">
                      <a16:creationId xmlns:a16="http://schemas.microsoft.com/office/drawing/2014/main" id="{0CEEBDFE-1E6D-4E8E-9B88-FEA017E2A9CA}"/>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38" name="TextBox 37">
                  <a:extLst>
                    <a:ext uri="{FF2B5EF4-FFF2-40B4-BE49-F238E27FC236}">
                      <a16:creationId xmlns:a16="http://schemas.microsoft.com/office/drawing/2014/main" id="{BC941F6D-CB12-4495-A7B7-15B90DA4BB35}"/>
                    </a:ext>
                  </a:extLst>
                </p:cNvPr>
                <p:cNvSpPr txBox="1"/>
                <p:nvPr/>
              </p:nvSpPr>
              <p:spPr>
                <a:xfrm>
                  <a:off x="4861364" y="3573462"/>
                  <a:ext cx="2153234" cy="544881"/>
                </a:xfrm>
                <a:prstGeom prst="rect">
                  <a:avLst/>
                </a:prstGeom>
                <a:noFill/>
              </p:spPr>
              <p:txBody>
                <a:bodyPr wrap="square" lIns="134464" tIns="107571" rIns="134464" bIns="107571" rtlCol="0">
                  <a:spAutoFit/>
                </a:bodyPr>
                <a:lstStyle/>
                <a:p>
                  <a:pPr lvl="0" defTabSz="672290">
                    <a:lnSpc>
                      <a:spcPct val="90000"/>
                    </a:lnSpc>
                    <a:spcAft>
                      <a:spcPts val="441"/>
                    </a:spcAft>
                    <a:defRPr/>
                  </a:pPr>
                  <a:r>
                    <a:rPr lang="en-US" sz="1324" i="1" kern="0" dirty="0">
                      <a:gradFill>
                        <a:gsLst>
                          <a:gs pos="2917">
                            <a:srgbClr val="505050"/>
                          </a:gs>
                          <a:gs pos="30000">
                            <a:srgbClr val="505050"/>
                          </a:gs>
                        </a:gsLst>
                        <a:lin ang="5400000" scaled="0"/>
                      </a:gradFill>
                      <a:latin typeface="Segoe UI"/>
                    </a:rPr>
                    <a:t>443 (HTTPS)</a:t>
                  </a:r>
                </a:p>
              </p:txBody>
            </p:sp>
          </p:grpSp>
        </p:grpSp>
        <p:grpSp>
          <p:nvGrpSpPr>
            <p:cNvPr id="42" name="Group 41">
              <a:extLst>
                <a:ext uri="{FF2B5EF4-FFF2-40B4-BE49-F238E27FC236}">
                  <a16:creationId xmlns:a16="http://schemas.microsoft.com/office/drawing/2014/main" id="{6212311C-B7AB-41D9-B58E-71B7F228C368}"/>
                </a:ext>
              </a:extLst>
            </p:cNvPr>
            <p:cNvGrpSpPr/>
            <p:nvPr/>
          </p:nvGrpSpPr>
          <p:grpSpPr>
            <a:xfrm>
              <a:off x="1500255" y="2195179"/>
              <a:ext cx="910733" cy="339443"/>
              <a:chOff x="4861364" y="3573462"/>
              <a:chExt cx="2153235" cy="461665"/>
            </a:xfrm>
          </p:grpSpPr>
          <p:cxnSp>
            <p:nvCxnSpPr>
              <p:cNvPr id="43" name="Straight Arrow Connector 42">
                <a:extLst>
                  <a:ext uri="{FF2B5EF4-FFF2-40B4-BE49-F238E27FC236}">
                    <a16:creationId xmlns:a16="http://schemas.microsoft.com/office/drawing/2014/main" id="{00C85FF1-2FC2-46A0-8215-1C10C9D712D8}"/>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44" name="TextBox 43">
                <a:extLst>
                  <a:ext uri="{FF2B5EF4-FFF2-40B4-BE49-F238E27FC236}">
                    <a16:creationId xmlns:a16="http://schemas.microsoft.com/office/drawing/2014/main" id="{D100AB75-AA37-4D41-B61F-A97EB22AA700}"/>
                  </a:ext>
                </a:extLst>
              </p:cNvPr>
              <p:cNvSpPr txBox="1"/>
              <p:nvPr/>
            </p:nvSpPr>
            <p:spPr>
              <a:xfrm>
                <a:off x="4861364" y="3573462"/>
                <a:ext cx="2153235" cy="461596"/>
              </a:xfrm>
              <a:prstGeom prst="rect">
                <a:avLst/>
              </a:prstGeom>
              <a:noFill/>
            </p:spPr>
            <p:txBody>
              <a:bodyPr wrap="square" lIns="134464" tIns="107571" rIns="134464" bIns="107571" rtlCol="0">
                <a:spAutoFit/>
              </a:bodyPr>
              <a:lstStyle/>
              <a:p>
                <a:pPr lvl="0" defTabSz="672290">
                  <a:lnSpc>
                    <a:spcPct val="90000"/>
                  </a:lnSpc>
                  <a:spcAft>
                    <a:spcPts val="441"/>
                  </a:spcAft>
                  <a:defRPr/>
                </a:pPr>
                <a:r>
                  <a:rPr lang="en-US" sz="800" i="1" kern="0" dirty="0">
                    <a:gradFill>
                      <a:gsLst>
                        <a:gs pos="2917">
                          <a:srgbClr val="505050"/>
                        </a:gs>
                        <a:gs pos="30000">
                          <a:srgbClr val="505050"/>
                        </a:gs>
                      </a:gsLst>
                      <a:lin ang="5400000" scaled="0"/>
                    </a:gradFill>
                    <a:latin typeface="Segoe UI"/>
                  </a:rPr>
                  <a:t>443 (HTTPS)</a:t>
                </a:r>
              </a:p>
            </p:txBody>
          </p:sp>
        </p:grpSp>
        <p:pic>
          <p:nvPicPr>
            <p:cNvPr id="45" name="Picture 44">
              <a:extLst>
                <a:ext uri="{FF2B5EF4-FFF2-40B4-BE49-F238E27FC236}">
                  <a16:creationId xmlns:a16="http://schemas.microsoft.com/office/drawing/2014/main" id="{268F47F1-4637-4A43-BA3D-4B3492B36C26}"/>
                </a:ext>
              </a:extLst>
            </p:cNvPr>
            <p:cNvPicPr>
              <a:picLocks noChangeAspect="1"/>
            </p:cNvPicPr>
            <p:nvPr/>
          </p:nvPicPr>
          <p:blipFill>
            <a:blip r:embed="rId15">
              <a:duotone>
                <a:schemeClr val="accent4">
                  <a:shade val="45000"/>
                  <a:satMod val="135000"/>
                </a:schemeClr>
                <a:prstClr val="white"/>
              </a:duotone>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val="0"/>
                </a:ext>
              </a:extLst>
            </a:blip>
            <a:stretch>
              <a:fillRect/>
            </a:stretch>
          </p:blipFill>
          <p:spPr>
            <a:xfrm>
              <a:off x="5366594" y="5059078"/>
              <a:ext cx="347583" cy="347583"/>
            </a:xfrm>
            <a:prstGeom prst="rect">
              <a:avLst/>
            </a:prstGeom>
          </p:spPr>
        </p:pic>
        <p:pic>
          <p:nvPicPr>
            <p:cNvPr id="46" name="Picture 45">
              <a:extLst>
                <a:ext uri="{FF2B5EF4-FFF2-40B4-BE49-F238E27FC236}">
                  <a16:creationId xmlns:a16="http://schemas.microsoft.com/office/drawing/2014/main" id="{97EC67A8-096C-48EF-87BC-8200CCDFA3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34619" y="2735167"/>
              <a:ext cx="585218" cy="585218"/>
            </a:xfrm>
            <a:prstGeom prst="rect">
              <a:avLst/>
            </a:prstGeom>
          </p:spPr>
        </p:pic>
        <p:cxnSp>
          <p:nvCxnSpPr>
            <p:cNvPr id="47" name="Straight Arrow Connector 46">
              <a:extLst>
                <a:ext uri="{FF2B5EF4-FFF2-40B4-BE49-F238E27FC236}">
                  <a16:creationId xmlns:a16="http://schemas.microsoft.com/office/drawing/2014/main" id="{70C45A5E-69FB-4D96-A47E-DE3C0CF2CDD9}"/>
                </a:ext>
              </a:extLst>
            </p:cNvPr>
            <p:cNvCxnSpPr>
              <a:cxnSpLocks/>
            </p:cNvCxnSpPr>
            <p:nvPr/>
          </p:nvCxnSpPr>
          <p:spPr>
            <a:xfrm flipH="1">
              <a:off x="3781827" y="4221727"/>
              <a:ext cx="1752019" cy="0"/>
            </a:xfrm>
            <a:prstGeom prst="straightConnector1">
              <a:avLst/>
            </a:prstGeom>
            <a:noFill/>
            <a:ln w="57150" cap="flat" cmpd="sng" algn="ctr">
              <a:solidFill>
                <a:srgbClr val="0078D7"/>
              </a:solidFill>
              <a:prstDash val="solid"/>
              <a:round/>
              <a:headEnd type="none" w="med" len="med"/>
              <a:tailEnd type="arrow" w="med" len="med"/>
            </a:ln>
            <a:effectLst/>
          </p:spPr>
        </p:cxnSp>
      </p:grpSp>
    </p:spTree>
    <p:extLst>
      <p:ext uri="{BB962C8B-B14F-4D97-AF65-F5344CB8AC3E}">
        <p14:creationId xmlns:p14="http://schemas.microsoft.com/office/powerpoint/2010/main" val="476461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2e07b726-a1bc-4956-91cd-7c88c3684e4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FD74F-093E-445E-AB8A-956EBA0B289C}"/>
              </a:ext>
            </a:extLst>
          </p:cNvPr>
          <p:cNvSpPr>
            <a:spLocks noGrp="1"/>
          </p:cNvSpPr>
          <p:nvPr>
            <p:ph type="title"/>
          </p:nvPr>
        </p:nvSpPr>
        <p:spPr/>
        <p:txBody>
          <a:bodyPr/>
          <a:lstStyle/>
          <a:p>
            <a:r>
              <a:rPr lang="en-US" dirty="0"/>
              <a:t>Backing Up Full VMs</a:t>
            </a:r>
          </a:p>
        </p:txBody>
      </p:sp>
      <p:sp>
        <p:nvSpPr>
          <p:cNvPr id="16" name="Content Placeholder 2">
            <a:extLst>
              <a:ext uri="{FF2B5EF4-FFF2-40B4-BE49-F238E27FC236}">
                <a16:creationId xmlns:a16="http://schemas.microsoft.com/office/drawing/2014/main" id="{87CF6F6A-48BC-482A-9E15-EF87085E1428}"/>
              </a:ext>
            </a:extLst>
          </p:cNvPr>
          <p:cNvSpPr txBox="1">
            <a:spLocks/>
          </p:cNvSpPr>
          <p:nvPr/>
        </p:nvSpPr>
        <p:spPr bwMode="auto">
          <a:xfrm>
            <a:off x="458788" y="1021215"/>
            <a:ext cx="8119156" cy="91794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Font typeface="Arial" pitchFamily="34" charset="0"/>
              <a:buNone/>
            </a:pPr>
            <a:r>
              <a:rPr lang="en-US" sz="2400" b="0" kern="0" dirty="0"/>
              <a:t>Azure VM Backup / Restore to Azure Backup Vault</a:t>
            </a:r>
          </a:p>
        </p:txBody>
      </p:sp>
      <p:grpSp>
        <p:nvGrpSpPr>
          <p:cNvPr id="3" name="Group 2" descr="1. Deploy the Azure Backup Extension, or select Azure Backup in the VM configuration&#10;2. Configure Azure Backup backup policies, in the Azure platform&#10;3. Configure the integration with Azure Backup Vault&#10;4. Run the Backup job from within the Azure Platform&#10;5. Azure VMs will be backed up as full VM snapshots, and can be restored from within the Azure Portal">
            <a:extLst>
              <a:ext uri="{FF2B5EF4-FFF2-40B4-BE49-F238E27FC236}">
                <a16:creationId xmlns:a16="http://schemas.microsoft.com/office/drawing/2014/main" id="{80F4E16B-9C41-4235-9243-13686D237B3E}"/>
              </a:ext>
            </a:extLst>
          </p:cNvPr>
          <p:cNvGrpSpPr/>
          <p:nvPr/>
        </p:nvGrpSpPr>
        <p:grpSpPr>
          <a:xfrm>
            <a:off x="31640" y="2228815"/>
            <a:ext cx="8721907" cy="3184539"/>
            <a:chOff x="31640" y="2228815"/>
            <a:chExt cx="8721907" cy="3184539"/>
          </a:xfrm>
        </p:grpSpPr>
        <p:pic>
          <p:nvPicPr>
            <p:cNvPr id="17" name="Picture 98" descr="Cloud">
              <a:extLst>
                <a:ext uri="{FF2B5EF4-FFF2-40B4-BE49-F238E27FC236}">
                  <a16:creationId xmlns:a16="http://schemas.microsoft.com/office/drawing/2014/main" id="{47D76EE5-55DA-40C2-A388-2B304D680265}"/>
                </a:ext>
              </a:extLst>
            </p:cNvPr>
            <p:cNvPicPr>
              <a:picLocks noChangeAspect="1" noChangeArrowheads="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31640" y="2476549"/>
              <a:ext cx="3517770" cy="1542181"/>
            </a:xfrm>
            <a:prstGeom prst="rect">
              <a:avLst/>
            </a:prstGeom>
            <a:noFill/>
            <a:ln w="9525">
              <a:noFill/>
              <a:miter lim="800000"/>
              <a:headEnd/>
              <a:tailEnd/>
            </a:ln>
            <a:effectLst>
              <a:glow>
                <a:schemeClr val="accent1">
                  <a:alpha val="0"/>
                </a:schemeClr>
              </a:glow>
            </a:effectLst>
          </p:spPr>
        </p:pic>
        <p:sp>
          <p:nvSpPr>
            <p:cNvPr id="18" name="TextBox 17">
              <a:extLst>
                <a:ext uri="{FF2B5EF4-FFF2-40B4-BE49-F238E27FC236}">
                  <a16:creationId xmlns:a16="http://schemas.microsoft.com/office/drawing/2014/main" id="{E0E0FC72-AFAE-4E1B-843E-A9D6908403D1}"/>
                </a:ext>
              </a:extLst>
            </p:cNvPr>
            <p:cNvSpPr txBox="1"/>
            <p:nvPr/>
          </p:nvSpPr>
          <p:spPr>
            <a:xfrm>
              <a:off x="332260" y="4101319"/>
              <a:ext cx="2738716" cy="339517"/>
            </a:xfrm>
            <a:prstGeom prst="rect">
              <a:avLst/>
            </a:prstGeom>
            <a:noFill/>
          </p:spPr>
          <p:txBody>
            <a:bodyPr wrap="square" lIns="0" tIns="0" rIns="0" bIns="0" rtlCol="0">
              <a:spAutoFit/>
            </a:bodyPr>
            <a:lstStyle/>
            <a:p>
              <a:pPr algn="ctr" defTabSz="685526">
                <a:lnSpc>
                  <a:spcPct val="90000"/>
                </a:lnSpc>
                <a:defRPr/>
              </a:pPr>
              <a:r>
                <a:rPr lang="en-US" sz="1471" b="1" spc="-38" dirty="0">
                  <a:solidFill>
                    <a:srgbClr val="353535"/>
                  </a:solidFill>
                  <a:latin typeface="Segoe UI Semilight"/>
                </a:rPr>
                <a:t>Source: Azure</a:t>
              </a:r>
              <a:br>
                <a:rPr lang="en-US" sz="1471" b="1" spc="-38" dirty="0">
                  <a:solidFill>
                    <a:srgbClr val="353535"/>
                  </a:solidFill>
                  <a:latin typeface="Segoe UI Semilight"/>
                </a:rPr>
              </a:br>
              <a:endParaRPr lang="en-US" sz="1471" b="1" spc="-38" baseline="-25000" dirty="0">
                <a:solidFill>
                  <a:srgbClr val="353535"/>
                </a:solidFill>
                <a:latin typeface="Segoe UI Semilight"/>
              </a:endParaRPr>
            </a:p>
          </p:txBody>
        </p:sp>
        <p:sp>
          <p:nvSpPr>
            <p:cNvPr id="19" name="TextBox 18">
              <a:extLst>
                <a:ext uri="{FF2B5EF4-FFF2-40B4-BE49-F238E27FC236}">
                  <a16:creationId xmlns:a16="http://schemas.microsoft.com/office/drawing/2014/main" id="{8054FE5D-AE90-4D5D-A837-C087550AAED3}"/>
                </a:ext>
              </a:extLst>
            </p:cNvPr>
            <p:cNvSpPr txBox="1"/>
            <p:nvPr/>
          </p:nvSpPr>
          <p:spPr>
            <a:xfrm>
              <a:off x="7106349" y="2496758"/>
              <a:ext cx="720879" cy="101566"/>
            </a:xfrm>
            <a:prstGeom prst="rect">
              <a:avLst/>
            </a:prstGeom>
            <a:noFill/>
          </p:spPr>
          <p:txBody>
            <a:bodyPr wrap="square" lIns="0" tIns="0" rIns="0" bIns="0" rtlCol="0">
              <a:spAutoFit/>
            </a:bodyPr>
            <a:lstStyle/>
            <a:p>
              <a:pPr algn="ctr" defTabSz="685526">
                <a:lnSpc>
                  <a:spcPct val="90000"/>
                </a:lnSpc>
                <a:defRPr/>
              </a:pPr>
              <a:endParaRPr lang="en-US" sz="1100" b="1" spc="-38" baseline="-25000" dirty="0">
                <a:solidFill>
                  <a:srgbClr val="353535"/>
                </a:solidFill>
                <a:latin typeface="Segoe UI Semilight"/>
              </a:endParaRPr>
            </a:p>
          </p:txBody>
        </p:sp>
        <p:sp>
          <p:nvSpPr>
            <p:cNvPr id="20" name="TextBox 19">
              <a:extLst>
                <a:ext uri="{FF2B5EF4-FFF2-40B4-BE49-F238E27FC236}">
                  <a16:creationId xmlns:a16="http://schemas.microsoft.com/office/drawing/2014/main" id="{24335E0A-516D-4951-90BC-293D1D8406ED}"/>
                </a:ext>
              </a:extLst>
            </p:cNvPr>
            <p:cNvSpPr txBox="1"/>
            <p:nvPr/>
          </p:nvSpPr>
          <p:spPr>
            <a:xfrm>
              <a:off x="1220260" y="5053768"/>
              <a:ext cx="1782997" cy="359586"/>
            </a:xfrm>
            <a:prstGeom prst="rect">
              <a:avLst/>
            </a:prstGeom>
            <a:noFill/>
          </p:spPr>
          <p:txBody>
            <a:bodyPr wrap="square" lIns="0" tIns="0" rIns="0" bIns="0" rtlCol="0">
              <a:spAutoFit/>
            </a:bodyPr>
            <a:lstStyle/>
            <a:p>
              <a:pPr defTabSz="685526">
                <a:lnSpc>
                  <a:spcPct val="90000"/>
                </a:lnSpc>
                <a:defRPr/>
              </a:pPr>
              <a:r>
                <a:rPr lang="en-US" sz="1298" b="1" dirty="0">
                  <a:solidFill>
                    <a:srgbClr val="0072C6"/>
                  </a:solidFill>
                  <a:latin typeface="Segoe UI Light"/>
                </a:rPr>
                <a:t>Microsoft Azure Backup Extension for VMs</a:t>
              </a:r>
              <a:endParaRPr lang="en-US" sz="1000" b="1" spc="-38" dirty="0">
                <a:solidFill>
                  <a:srgbClr val="353535"/>
                </a:solidFill>
                <a:latin typeface="Segoe UI Semilight"/>
              </a:endParaRPr>
            </a:p>
          </p:txBody>
        </p:sp>
        <p:pic>
          <p:nvPicPr>
            <p:cNvPr id="21" name="Picture 20">
              <a:extLst>
                <a:ext uri="{FF2B5EF4-FFF2-40B4-BE49-F238E27FC236}">
                  <a16:creationId xmlns:a16="http://schemas.microsoft.com/office/drawing/2014/main" id="{51D8FB28-D4CB-44E3-A535-EE36C1BA79AE}"/>
                </a:ext>
              </a:extLst>
            </p:cNvPr>
            <p:cNvPicPr>
              <a:picLocks noChangeAspect="1"/>
            </p:cNvPicPr>
            <p:nvPr/>
          </p:nvPicPr>
          <p:blipFill>
            <a:blip r:embed="rId4"/>
            <a:stretch>
              <a:fillRect/>
            </a:stretch>
          </p:blipFill>
          <p:spPr>
            <a:xfrm>
              <a:off x="5923591" y="2476549"/>
              <a:ext cx="2829956" cy="1855825"/>
            </a:xfrm>
            <a:prstGeom prst="rect">
              <a:avLst/>
            </a:prstGeom>
          </p:spPr>
        </p:pic>
        <p:sp>
          <p:nvSpPr>
            <p:cNvPr id="22" name="TextBox 179">
              <a:extLst>
                <a:ext uri="{FF2B5EF4-FFF2-40B4-BE49-F238E27FC236}">
                  <a16:creationId xmlns:a16="http://schemas.microsoft.com/office/drawing/2014/main" id="{B31CF990-5916-4D39-9A19-1A0BB18EF2AE}"/>
                </a:ext>
              </a:extLst>
            </p:cNvPr>
            <p:cNvSpPr txBox="1"/>
            <p:nvPr/>
          </p:nvSpPr>
          <p:spPr>
            <a:xfrm>
              <a:off x="6413059" y="3385601"/>
              <a:ext cx="1847151" cy="715718"/>
            </a:xfrm>
            <a:prstGeom prst="rect">
              <a:avLst/>
            </a:prstGeom>
            <a:noFill/>
            <a:ln>
              <a:noFill/>
            </a:ln>
          </p:spPr>
          <p:txBody>
            <a:bodyPr wrap="none" lIns="134387" tIns="107510" rIns="134387" bIns="107510" rtlCol="0">
              <a:spAutoFit/>
            </a:bodyPr>
            <a:lstStyle/>
            <a:p>
              <a:pPr algn="ctr" defTabSz="684845">
                <a:lnSpc>
                  <a:spcPct val="90000"/>
                </a:lnSpc>
                <a:spcAft>
                  <a:spcPts val="441"/>
                </a:spcAft>
                <a:defRPr/>
              </a:pPr>
              <a:r>
                <a:rPr lang="en-US" kern="0" dirty="0">
                  <a:solidFill>
                    <a:srgbClr val="FFFFFF"/>
                  </a:solidFill>
                  <a:latin typeface="Segoe UI Semilight"/>
                </a:rPr>
                <a:t>Microsoft Azure</a:t>
              </a:r>
              <a:br>
                <a:rPr lang="en-US" kern="0" dirty="0">
                  <a:solidFill>
                    <a:srgbClr val="FFFFFF"/>
                  </a:solidFill>
                  <a:latin typeface="Segoe UI Semilight"/>
                </a:rPr>
              </a:br>
              <a:r>
                <a:rPr lang="en-US" kern="0" dirty="0">
                  <a:solidFill>
                    <a:srgbClr val="FFFFFF"/>
                  </a:solidFill>
                  <a:latin typeface="Segoe UI Semilight"/>
                </a:rPr>
                <a:t>Backup Vault</a:t>
              </a:r>
            </a:p>
          </p:txBody>
        </p:sp>
        <p:grpSp>
          <p:nvGrpSpPr>
            <p:cNvPr id="23" name="Group 22">
              <a:extLst>
                <a:ext uri="{FF2B5EF4-FFF2-40B4-BE49-F238E27FC236}">
                  <a16:creationId xmlns:a16="http://schemas.microsoft.com/office/drawing/2014/main" id="{A597B5AE-2DBF-47DE-97B7-1144A58A4D6E}"/>
                </a:ext>
              </a:extLst>
            </p:cNvPr>
            <p:cNvGrpSpPr/>
            <p:nvPr/>
          </p:nvGrpSpPr>
          <p:grpSpPr>
            <a:xfrm>
              <a:off x="1504239" y="2228815"/>
              <a:ext cx="306262" cy="617870"/>
              <a:chOff x="1245849" y="2481571"/>
              <a:chExt cx="416537" cy="840346"/>
            </a:xfrm>
          </p:grpSpPr>
          <p:pic>
            <p:nvPicPr>
              <p:cNvPr id="24" name="Picture 23">
                <a:extLst>
                  <a:ext uri="{FF2B5EF4-FFF2-40B4-BE49-F238E27FC236}">
                    <a16:creationId xmlns:a16="http://schemas.microsoft.com/office/drawing/2014/main" id="{A41C82C7-53ED-4C37-82EF-56FEFFD39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25" name="Picture 24">
                <a:extLst>
                  <a:ext uri="{FF2B5EF4-FFF2-40B4-BE49-F238E27FC236}">
                    <a16:creationId xmlns:a16="http://schemas.microsoft.com/office/drawing/2014/main" id="{84E50931-82ED-49F9-9AE4-BB86128619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pic>
          <p:nvPicPr>
            <p:cNvPr id="26" name="Picture 25">
              <a:extLst>
                <a:ext uri="{FF2B5EF4-FFF2-40B4-BE49-F238E27FC236}">
                  <a16:creationId xmlns:a16="http://schemas.microsoft.com/office/drawing/2014/main" id="{9E2599D7-8013-44DF-8067-AC65E30F0352}"/>
                </a:ext>
              </a:extLst>
            </p:cNvPr>
            <p:cNvPicPr>
              <a:picLocks noChangeAspect="1"/>
            </p:cNvPicPr>
            <p:nvPr/>
          </p:nvPicPr>
          <p:blipFill>
            <a:blip r:embed="rId7"/>
            <a:stretch>
              <a:fillRect/>
            </a:stretch>
          </p:blipFill>
          <p:spPr>
            <a:xfrm>
              <a:off x="1342771" y="2911408"/>
              <a:ext cx="530711" cy="783227"/>
            </a:xfrm>
            <a:prstGeom prst="rect">
              <a:avLst/>
            </a:prstGeom>
            <a:ln>
              <a:solidFill>
                <a:srgbClr val="00B0F0"/>
              </a:solidFill>
            </a:ln>
          </p:spPr>
        </p:pic>
        <p:grpSp>
          <p:nvGrpSpPr>
            <p:cNvPr id="27" name="Group 26">
              <a:extLst>
                <a:ext uri="{FF2B5EF4-FFF2-40B4-BE49-F238E27FC236}">
                  <a16:creationId xmlns:a16="http://schemas.microsoft.com/office/drawing/2014/main" id="{7701E223-7819-4F4A-A380-9B9F6FA2A246}"/>
                </a:ext>
              </a:extLst>
            </p:cNvPr>
            <p:cNvGrpSpPr/>
            <p:nvPr/>
          </p:nvGrpSpPr>
          <p:grpSpPr>
            <a:xfrm>
              <a:off x="1892141" y="2284243"/>
              <a:ext cx="1111323" cy="864541"/>
              <a:chOff x="9354961" y="2521836"/>
              <a:chExt cx="1099486" cy="703461"/>
            </a:xfrm>
            <a:solidFill>
              <a:srgbClr val="00B0F0"/>
            </a:solidFill>
          </p:grpSpPr>
          <p:pic>
            <p:nvPicPr>
              <p:cNvPr id="28" name="Picture 27">
                <a:extLst>
                  <a:ext uri="{FF2B5EF4-FFF2-40B4-BE49-F238E27FC236}">
                    <a16:creationId xmlns:a16="http://schemas.microsoft.com/office/drawing/2014/main" id="{E547BB5A-5890-421B-9D1F-C4843C320FDA}"/>
                  </a:ext>
                </a:extLst>
              </p:cNvPr>
              <p:cNvPicPr>
                <a:picLocks noChangeAspect="1"/>
              </p:cNvPicPr>
              <p:nvPr/>
            </p:nvPicPr>
            <p:blipFill>
              <a:blip r:embed="rId8"/>
              <a:stretch>
                <a:fillRect/>
              </a:stretch>
            </p:blipFill>
            <p:spPr>
              <a:xfrm>
                <a:off x="9354961" y="2521836"/>
                <a:ext cx="530221" cy="703461"/>
              </a:xfrm>
              <a:prstGeom prst="rect">
                <a:avLst/>
              </a:prstGeom>
              <a:grpFill/>
              <a:ln>
                <a:solidFill>
                  <a:srgbClr val="00B0F0"/>
                </a:solidFill>
              </a:ln>
            </p:spPr>
          </p:pic>
          <p:pic>
            <p:nvPicPr>
              <p:cNvPr id="29" name="Picture 28">
                <a:extLst>
                  <a:ext uri="{FF2B5EF4-FFF2-40B4-BE49-F238E27FC236}">
                    <a16:creationId xmlns:a16="http://schemas.microsoft.com/office/drawing/2014/main" id="{676C3B4A-2244-4C50-845D-C1B1E1B5C079}"/>
                  </a:ext>
                </a:extLst>
              </p:cNvPr>
              <p:cNvPicPr>
                <a:picLocks noChangeAspect="1"/>
              </p:cNvPicPr>
              <p:nvPr/>
            </p:nvPicPr>
            <p:blipFill>
              <a:blip r:embed="rId9"/>
              <a:stretch>
                <a:fillRect/>
              </a:stretch>
            </p:blipFill>
            <p:spPr>
              <a:xfrm>
                <a:off x="9924226" y="2702950"/>
                <a:ext cx="530221" cy="522347"/>
              </a:xfrm>
              <a:prstGeom prst="rect">
                <a:avLst/>
              </a:prstGeom>
              <a:grpFill/>
              <a:ln>
                <a:solidFill>
                  <a:srgbClr val="00B0F0"/>
                </a:solidFill>
              </a:ln>
            </p:spPr>
          </p:pic>
        </p:grpSp>
        <p:sp>
          <p:nvSpPr>
            <p:cNvPr id="30" name="TextBox 29">
              <a:extLst>
                <a:ext uri="{FF2B5EF4-FFF2-40B4-BE49-F238E27FC236}">
                  <a16:creationId xmlns:a16="http://schemas.microsoft.com/office/drawing/2014/main" id="{50FD4780-781E-4B13-A1A9-E18FB787AA18}"/>
                </a:ext>
              </a:extLst>
            </p:cNvPr>
            <p:cNvSpPr txBox="1"/>
            <p:nvPr/>
          </p:nvSpPr>
          <p:spPr>
            <a:xfrm>
              <a:off x="706168" y="3199547"/>
              <a:ext cx="598481" cy="359586"/>
            </a:xfrm>
            <a:prstGeom prst="rect">
              <a:avLst/>
            </a:prstGeom>
            <a:noFill/>
          </p:spPr>
          <p:txBody>
            <a:bodyPr wrap="square" lIns="0" tIns="0" rIns="0" bIns="0" rtlCol="0">
              <a:spAutoFit/>
            </a:bodyPr>
            <a:lstStyle/>
            <a:p>
              <a:pPr defTabSz="685526">
                <a:lnSpc>
                  <a:spcPct val="90000"/>
                </a:lnSpc>
                <a:defRPr/>
              </a:pPr>
              <a:r>
                <a:rPr lang="en-US" sz="1298" i="1" dirty="0">
                  <a:solidFill>
                    <a:srgbClr val="0072C6"/>
                  </a:solidFill>
                  <a:latin typeface="Segoe UI Semilight"/>
                </a:rPr>
                <a:t>Azure VM</a:t>
              </a:r>
            </a:p>
          </p:txBody>
        </p:sp>
        <p:grpSp>
          <p:nvGrpSpPr>
            <p:cNvPr id="31" name="Group 30">
              <a:extLst>
                <a:ext uri="{FF2B5EF4-FFF2-40B4-BE49-F238E27FC236}">
                  <a16:creationId xmlns:a16="http://schemas.microsoft.com/office/drawing/2014/main" id="{1CBD4596-91AD-44E5-A3C6-CB1120726026}"/>
                </a:ext>
              </a:extLst>
            </p:cNvPr>
            <p:cNvGrpSpPr/>
            <p:nvPr/>
          </p:nvGrpSpPr>
          <p:grpSpPr>
            <a:xfrm>
              <a:off x="3549409" y="2832679"/>
              <a:ext cx="2363291" cy="1695141"/>
              <a:chOff x="4827441" y="2686226"/>
              <a:chExt cx="3214240" cy="2305509"/>
            </a:xfrm>
          </p:grpSpPr>
          <p:grpSp>
            <p:nvGrpSpPr>
              <p:cNvPr id="32" name="Group 31">
                <a:extLst>
                  <a:ext uri="{FF2B5EF4-FFF2-40B4-BE49-F238E27FC236}">
                    <a16:creationId xmlns:a16="http://schemas.microsoft.com/office/drawing/2014/main" id="{E0BD856C-F8C5-4633-B7F1-D5F747007548}"/>
                  </a:ext>
                </a:extLst>
              </p:cNvPr>
              <p:cNvGrpSpPr/>
              <p:nvPr/>
            </p:nvGrpSpPr>
            <p:grpSpPr>
              <a:xfrm>
                <a:off x="5508510" y="2686226"/>
                <a:ext cx="1581178" cy="1089703"/>
                <a:chOff x="4413198" y="2108497"/>
                <a:chExt cx="1581178" cy="1089703"/>
              </a:xfrm>
            </p:grpSpPr>
            <p:pic>
              <p:nvPicPr>
                <p:cNvPr id="37" name="Picture 36">
                  <a:extLst>
                    <a:ext uri="{FF2B5EF4-FFF2-40B4-BE49-F238E27FC236}">
                      <a16:creationId xmlns:a16="http://schemas.microsoft.com/office/drawing/2014/main" id="{ACF04F92-9D46-4CFF-AC7B-806223299FA8}"/>
                    </a:ext>
                  </a:extLst>
                </p:cNvPr>
                <p:cNvPicPr>
                  <a:picLocks noChangeAspect="1"/>
                </p:cNvPicPr>
                <p:nvPr/>
              </p:nvPicPr>
              <p:blipFill>
                <a:blip r:embed="rId10"/>
                <a:stretch>
                  <a:fillRect/>
                </a:stretch>
              </p:blipFill>
              <p:spPr>
                <a:xfrm>
                  <a:off x="4413198" y="2108497"/>
                  <a:ext cx="1581178" cy="1050845"/>
                </a:xfrm>
                <a:prstGeom prst="rect">
                  <a:avLst/>
                </a:prstGeom>
              </p:spPr>
            </p:pic>
            <p:sp>
              <p:nvSpPr>
                <p:cNvPr id="38" name="TextBox 37">
                  <a:extLst>
                    <a:ext uri="{FF2B5EF4-FFF2-40B4-BE49-F238E27FC236}">
                      <a16:creationId xmlns:a16="http://schemas.microsoft.com/office/drawing/2014/main" id="{A55AFD69-0925-45EA-85A1-B27BDD557DB3}"/>
                    </a:ext>
                  </a:extLst>
                </p:cNvPr>
                <p:cNvSpPr txBox="1"/>
                <p:nvPr/>
              </p:nvSpPr>
              <p:spPr>
                <a:xfrm>
                  <a:off x="4488287" y="2631569"/>
                  <a:ext cx="1431000" cy="566631"/>
                </a:xfrm>
                <a:prstGeom prst="rect">
                  <a:avLst/>
                </a:prstGeom>
                <a:noFill/>
              </p:spPr>
              <p:txBody>
                <a:bodyPr wrap="square" lIns="131821" tIns="105457" rIns="131821" bIns="105457" rtlCol="0">
                  <a:spAutoFit/>
                </a:bodyPr>
                <a:lstStyle/>
                <a:p>
                  <a:pPr algn="ctr" defTabSz="672266">
                    <a:lnSpc>
                      <a:spcPct val="90000"/>
                    </a:lnSpc>
                    <a:spcBef>
                      <a:spcPct val="0"/>
                    </a:spcBef>
                    <a:defRPr/>
                  </a:pPr>
                  <a:r>
                    <a:rPr lang="en-US" sz="735" b="1"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39" name="Picture 38">
                  <a:extLst>
                    <a:ext uri="{FF2B5EF4-FFF2-40B4-BE49-F238E27FC236}">
                      <a16:creationId xmlns:a16="http://schemas.microsoft.com/office/drawing/2014/main" id="{D0A1798F-8ED5-44E0-87FF-E38DFF151D43}"/>
                    </a:ext>
                  </a:extLst>
                </p:cNvPr>
                <p:cNvPicPr>
                  <a:picLocks noChangeAspect="1"/>
                </p:cNvPicPr>
                <p:nvPr/>
              </p:nvPicPr>
              <p:blipFill>
                <a:blip r:embed="rId11"/>
                <a:stretch>
                  <a:fillRect/>
                </a:stretch>
              </p:blipFill>
              <p:spPr>
                <a:xfrm>
                  <a:off x="4937975" y="2219240"/>
                  <a:ext cx="535697" cy="533109"/>
                </a:xfrm>
                <a:prstGeom prst="rect">
                  <a:avLst/>
                </a:prstGeom>
              </p:spPr>
            </p:pic>
          </p:grpSp>
          <p:sp>
            <p:nvSpPr>
              <p:cNvPr id="33" name="TextBox 32">
                <a:extLst>
                  <a:ext uri="{FF2B5EF4-FFF2-40B4-BE49-F238E27FC236}">
                    <a16:creationId xmlns:a16="http://schemas.microsoft.com/office/drawing/2014/main" id="{3F8B7F06-1D58-463A-990C-E87E9BE5558C}"/>
                  </a:ext>
                </a:extLst>
              </p:cNvPr>
              <p:cNvSpPr txBox="1"/>
              <p:nvPr/>
            </p:nvSpPr>
            <p:spPr>
              <a:xfrm>
                <a:off x="4827441" y="4160557"/>
                <a:ext cx="3214240" cy="831178"/>
              </a:xfrm>
              <a:prstGeom prst="rect">
                <a:avLst/>
              </a:prstGeom>
              <a:noFill/>
            </p:spPr>
            <p:txBody>
              <a:bodyPr wrap="square" lIns="0" tIns="0" rIns="0" bIns="0" rtlCol="0">
                <a:spAutoFit/>
              </a:bodyPr>
              <a:lstStyle/>
              <a:p>
                <a:pPr algn="ctr" defTabSz="685526">
                  <a:lnSpc>
                    <a:spcPct val="90000"/>
                  </a:lnSpc>
                  <a:defRPr/>
                </a:pPr>
                <a:r>
                  <a:rPr lang="en-US" sz="1471" kern="0" spc="-38" dirty="0">
                    <a:solidFill>
                      <a:srgbClr val="505050"/>
                    </a:solidFill>
                    <a:latin typeface="Segoe UI"/>
                  </a:rPr>
                  <a:t>Data Channel</a:t>
                </a:r>
              </a:p>
              <a:p>
                <a:pPr algn="ctr" defTabSz="685526">
                  <a:lnSpc>
                    <a:spcPct val="90000"/>
                  </a:lnSpc>
                  <a:defRPr/>
                </a:pPr>
                <a:endParaRPr lang="en-US" sz="1471" kern="0" spc="-38" dirty="0">
                  <a:solidFill>
                    <a:srgbClr val="505050"/>
                  </a:solidFill>
                  <a:latin typeface="Segoe UI"/>
                </a:endParaRPr>
              </a:p>
              <a:p>
                <a:pPr algn="ctr" defTabSz="685526">
                  <a:lnSpc>
                    <a:spcPct val="90000"/>
                  </a:lnSpc>
                  <a:defRPr/>
                </a:pPr>
                <a:r>
                  <a:rPr lang="en-US" sz="1471" i="1" kern="0" spc="-38" dirty="0">
                    <a:solidFill>
                      <a:srgbClr val="505050"/>
                    </a:solidFill>
                    <a:latin typeface="Segoe UI"/>
                  </a:rPr>
                  <a:t>Azure Backbone</a:t>
                </a:r>
                <a:endParaRPr lang="en-US" sz="1471" i="1" kern="0" spc="-38" baseline="-25000" dirty="0">
                  <a:solidFill>
                    <a:srgbClr val="505050"/>
                  </a:solidFill>
                  <a:latin typeface="Segoe UI"/>
                </a:endParaRPr>
              </a:p>
            </p:txBody>
          </p:sp>
          <p:grpSp>
            <p:nvGrpSpPr>
              <p:cNvPr id="34" name="Group 33">
                <a:extLst>
                  <a:ext uri="{FF2B5EF4-FFF2-40B4-BE49-F238E27FC236}">
                    <a16:creationId xmlns:a16="http://schemas.microsoft.com/office/drawing/2014/main" id="{BBA89C89-8634-4B8D-A0E4-E33765D6717D}"/>
                  </a:ext>
                </a:extLst>
              </p:cNvPr>
              <p:cNvGrpSpPr/>
              <p:nvPr/>
            </p:nvGrpSpPr>
            <p:grpSpPr>
              <a:xfrm>
                <a:off x="4861364" y="3573462"/>
                <a:ext cx="2728473" cy="544881"/>
                <a:chOff x="4861364" y="3573462"/>
                <a:chExt cx="2728473" cy="544881"/>
              </a:xfrm>
            </p:grpSpPr>
            <p:cxnSp>
              <p:nvCxnSpPr>
                <p:cNvPr id="35" name="Straight Arrow Connector 34">
                  <a:extLst>
                    <a:ext uri="{FF2B5EF4-FFF2-40B4-BE49-F238E27FC236}">
                      <a16:creationId xmlns:a16="http://schemas.microsoft.com/office/drawing/2014/main" id="{79029374-BB18-4333-8DE8-3A7E86631137}"/>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36" name="TextBox 35">
                  <a:extLst>
                    <a:ext uri="{FF2B5EF4-FFF2-40B4-BE49-F238E27FC236}">
                      <a16:creationId xmlns:a16="http://schemas.microsoft.com/office/drawing/2014/main" id="{FCBFD6C0-0A66-43B1-BB3A-EFE783D6DD93}"/>
                    </a:ext>
                  </a:extLst>
                </p:cNvPr>
                <p:cNvSpPr txBox="1"/>
                <p:nvPr/>
              </p:nvSpPr>
              <p:spPr>
                <a:xfrm>
                  <a:off x="4861364" y="3573462"/>
                  <a:ext cx="2153234" cy="544881"/>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i="1" kern="0" dirty="0">
                      <a:gradFill>
                        <a:gsLst>
                          <a:gs pos="2917">
                            <a:srgbClr val="505050"/>
                          </a:gs>
                          <a:gs pos="30000">
                            <a:srgbClr val="505050"/>
                          </a:gs>
                        </a:gsLst>
                        <a:lin ang="5400000" scaled="0"/>
                      </a:gradFill>
                      <a:latin typeface="Segoe UI"/>
                    </a:rPr>
                    <a:t>443 (HTTPS)</a:t>
                  </a:r>
                </a:p>
              </p:txBody>
            </p:sp>
          </p:grpSp>
        </p:grpSp>
        <p:pic>
          <p:nvPicPr>
            <p:cNvPr id="40" name="Picture 39">
              <a:extLst>
                <a:ext uri="{FF2B5EF4-FFF2-40B4-BE49-F238E27FC236}">
                  <a16:creationId xmlns:a16="http://schemas.microsoft.com/office/drawing/2014/main" id="{543E37C8-68F5-4E5F-99C9-9C46BEE6F59C}"/>
                </a:ext>
              </a:extLst>
            </p:cNvPr>
            <p:cNvPicPr>
              <a:picLocks noChangeAspect="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tretch>
              <a:fillRect/>
            </a:stretch>
          </p:blipFill>
          <p:spPr>
            <a:xfrm>
              <a:off x="1113770" y="3529573"/>
              <a:ext cx="347583" cy="347583"/>
            </a:xfrm>
            <a:prstGeom prst="rect">
              <a:avLst/>
            </a:prstGeom>
          </p:spPr>
        </p:pic>
        <p:pic>
          <p:nvPicPr>
            <p:cNvPr id="41" name="Picture 40">
              <a:extLst>
                <a:ext uri="{FF2B5EF4-FFF2-40B4-BE49-F238E27FC236}">
                  <a16:creationId xmlns:a16="http://schemas.microsoft.com/office/drawing/2014/main" id="{0B104A3C-E185-4B18-A776-2224FEFA5E8F}"/>
                </a:ext>
              </a:extLst>
            </p:cNvPr>
            <p:cNvPicPr>
              <a:picLocks noChangeAspect="1"/>
            </p:cNvPicPr>
            <p:nvPr/>
          </p:nvPicPr>
          <p:blipFill>
            <a:blip r:embed="rId12">
              <a:duotone>
                <a:schemeClr val="accent4">
                  <a:shade val="45000"/>
                  <a:satMod val="135000"/>
                </a:schemeClr>
                <a:prstClr val="white"/>
              </a:duotone>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tretch>
              <a:fillRect/>
            </a:stretch>
          </p:blipFill>
          <p:spPr>
            <a:xfrm>
              <a:off x="831617" y="4938619"/>
              <a:ext cx="347583" cy="347583"/>
            </a:xfrm>
            <a:prstGeom prst="rect">
              <a:avLst/>
            </a:prstGeom>
          </p:spPr>
        </p:pic>
        <p:pic>
          <p:nvPicPr>
            <p:cNvPr id="42" name="Picture 41">
              <a:extLst>
                <a:ext uri="{FF2B5EF4-FFF2-40B4-BE49-F238E27FC236}">
                  <a16:creationId xmlns:a16="http://schemas.microsoft.com/office/drawing/2014/main" id="{B9A73896-7E8C-45B9-ACC3-2A354872351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34619" y="2735167"/>
              <a:ext cx="585218" cy="585218"/>
            </a:xfrm>
            <a:prstGeom prst="rect">
              <a:avLst/>
            </a:prstGeom>
          </p:spPr>
        </p:pic>
        <p:cxnSp>
          <p:nvCxnSpPr>
            <p:cNvPr id="43" name="Straight Arrow Connector 42">
              <a:extLst>
                <a:ext uri="{FF2B5EF4-FFF2-40B4-BE49-F238E27FC236}">
                  <a16:creationId xmlns:a16="http://schemas.microsoft.com/office/drawing/2014/main" id="{0A79038E-22CC-4B46-AEE3-D6AD38B07BA4}"/>
                </a:ext>
              </a:extLst>
            </p:cNvPr>
            <p:cNvCxnSpPr>
              <a:cxnSpLocks/>
            </p:cNvCxnSpPr>
            <p:nvPr/>
          </p:nvCxnSpPr>
          <p:spPr>
            <a:xfrm flipH="1">
              <a:off x="3781827" y="4221727"/>
              <a:ext cx="1752019" cy="0"/>
            </a:xfrm>
            <a:prstGeom prst="straightConnector1">
              <a:avLst/>
            </a:prstGeom>
            <a:noFill/>
            <a:ln w="57150" cap="flat" cmpd="sng" algn="ctr">
              <a:solidFill>
                <a:srgbClr val="0078D7"/>
              </a:solidFill>
              <a:prstDash val="solid"/>
              <a:round/>
              <a:headEnd type="none" w="med" len="med"/>
              <a:tailEnd type="arrow" w="med" len="med"/>
            </a:ln>
            <a:effectLst/>
          </p:spPr>
        </p:cxnSp>
      </p:grpSp>
    </p:spTree>
    <p:extLst>
      <p:ext uri="{BB962C8B-B14F-4D97-AF65-F5344CB8AC3E}">
        <p14:creationId xmlns:p14="http://schemas.microsoft.com/office/powerpoint/2010/main" val="1678314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afe04e08-b085-4dc8-9fab-e57b11d28e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45204-8345-41D5-9B72-FCDEECD6D97B}"/>
              </a:ext>
            </a:extLst>
          </p:cNvPr>
          <p:cNvSpPr>
            <a:spLocks noGrp="1"/>
          </p:cNvSpPr>
          <p:nvPr>
            <p:ph type="title"/>
          </p:nvPr>
        </p:nvSpPr>
        <p:spPr/>
        <p:txBody>
          <a:bodyPr/>
          <a:lstStyle/>
          <a:p>
            <a:r>
              <a:rPr lang="en-US" dirty="0"/>
              <a:t>Specialized Backup</a:t>
            </a:r>
          </a:p>
        </p:txBody>
      </p:sp>
      <p:sp>
        <p:nvSpPr>
          <p:cNvPr id="4" name="Content Placeholder 34">
            <a:extLst>
              <a:ext uri="{FF2B5EF4-FFF2-40B4-BE49-F238E27FC236}">
                <a16:creationId xmlns:a16="http://schemas.microsoft.com/office/drawing/2014/main" id="{FBE1557F-DC6B-4D01-8090-2F19F2FD5535}"/>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You can do more than simply backup VMs or Data using Azure Backup:</a:t>
            </a:r>
          </a:p>
          <a:p>
            <a:pPr lvl="1"/>
            <a:r>
              <a:rPr lang="en-US" b="0" kern="0" dirty="0">
                <a:solidFill>
                  <a:srgbClr val="000000"/>
                </a:solidFill>
              </a:rPr>
              <a:t>Hybrid Backup Encryption</a:t>
            </a:r>
          </a:p>
          <a:p>
            <a:pPr lvl="1"/>
            <a:r>
              <a:rPr lang="en-US" b="0" kern="0" dirty="0">
                <a:solidFill>
                  <a:srgbClr val="000000"/>
                </a:solidFill>
              </a:rPr>
              <a:t>Azure Backup Monitoring with Log Analytics</a:t>
            </a:r>
          </a:p>
          <a:p>
            <a:pPr lvl="1"/>
            <a:r>
              <a:rPr lang="en-US" b="0" kern="0" dirty="0">
                <a:solidFill>
                  <a:srgbClr val="000000"/>
                </a:solidFill>
              </a:rPr>
              <a:t>Azure Backup Reports with Power BI</a:t>
            </a:r>
          </a:p>
          <a:p>
            <a:pPr lvl="1"/>
            <a:r>
              <a:rPr lang="en-US" b="0" kern="0" dirty="0">
                <a:solidFill>
                  <a:srgbClr val="000000"/>
                </a:solidFill>
              </a:rPr>
              <a:t>Linux Application Consistent Azure Backup</a:t>
            </a:r>
          </a:p>
        </p:txBody>
      </p:sp>
    </p:spTree>
    <p:extLst>
      <p:ext uri="{BB962C8B-B14F-4D97-AF65-F5344CB8AC3E}">
        <p14:creationId xmlns:p14="http://schemas.microsoft.com/office/powerpoint/2010/main" val="3967869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e9fbe2c1-1e0d-42cf-985c-0c42a4f603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9392-1D1A-4BD9-9C26-B71465D9A64A}"/>
              </a:ext>
            </a:extLst>
          </p:cNvPr>
          <p:cNvSpPr>
            <a:spLocks noGrp="1"/>
          </p:cNvSpPr>
          <p:nvPr>
            <p:ph type="title"/>
          </p:nvPr>
        </p:nvSpPr>
        <p:spPr/>
        <p:txBody>
          <a:bodyPr/>
          <a:lstStyle/>
          <a:p>
            <a:r>
              <a:rPr lang="en-US" dirty="0"/>
              <a:t>Hybrid Backup Encryption</a:t>
            </a:r>
          </a:p>
        </p:txBody>
      </p:sp>
      <p:sp>
        <p:nvSpPr>
          <p:cNvPr id="34" name="TextBox 33">
            <a:extLst>
              <a:ext uri="{FF2B5EF4-FFF2-40B4-BE49-F238E27FC236}">
                <a16:creationId xmlns:a16="http://schemas.microsoft.com/office/drawing/2014/main" id="{F05681D3-D1D5-46B8-BA46-0494DAE07FCA}"/>
              </a:ext>
            </a:extLst>
          </p:cNvPr>
          <p:cNvSpPr txBox="1"/>
          <p:nvPr/>
        </p:nvSpPr>
        <p:spPr>
          <a:xfrm>
            <a:off x="1575005" y="5376722"/>
            <a:ext cx="1744575" cy="807885"/>
          </a:xfrm>
          <a:prstGeom prst="rect">
            <a:avLst/>
          </a:prstGeom>
          <a:noFill/>
        </p:spPr>
        <p:txBody>
          <a:bodyPr wrap="square" lIns="134444" tIns="107555" rIns="134444" bIns="107555" rtlCol="0">
            <a:spAutoFit/>
          </a:bodyPr>
          <a:lstStyle/>
          <a:p>
            <a:pPr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Data-Encryption Key (DEK)</a:t>
            </a:r>
          </a:p>
          <a:p>
            <a:pPr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from MARS Agent</a:t>
            </a:r>
            <a:br>
              <a:rPr lang="en-US" sz="881" dirty="0">
                <a:gradFill>
                  <a:gsLst>
                    <a:gs pos="2917">
                      <a:srgbClr val="505050"/>
                    </a:gs>
                    <a:gs pos="30000">
                      <a:srgbClr val="505050"/>
                    </a:gs>
                  </a:gsLst>
                  <a:lin ang="5400000" scaled="0"/>
                </a:gradFill>
                <a:latin typeface="Segoe UI"/>
              </a:rPr>
            </a:br>
            <a:r>
              <a:rPr lang="en-US" sz="881" dirty="0">
                <a:gradFill>
                  <a:gsLst>
                    <a:gs pos="2917">
                      <a:srgbClr val="505050"/>
                    </a:gs>
                    <a:gs pos="30000">
                      <a:srgbClr val="505050"/>
                    </a:gs>
                  </a:gsLst>
                  <a:lin ang="5400000" scaled="0"/>
                </a:gradFill>
                <a:latin typeface="Segoe UI"/>
              </a:rPr>
              <a:t>(SHA256)</a:t>
            </a:r>
          </a:p>
          <a:p>
            <a:pPr algn="ctr" defTabSz="685644">
              <a:lnSpc>
                <a:spcPct val="90000"/>
              </a:lnSpc>
              <a:spcAft>
                <a:spcPts val="441"/>
              </a:spcAft>
              <a:defRPr/>
            </a:pPr>
            <a:endParaRPr lang="en-US" sz="881" dirty="0">
              <a:gradFill>
                <a:gsLst>
                  <a:gs pos="2917">
                    <a:srgbClr val="505050"/>
                  </a:gs>
                  <a:gs pos="30000">
                    <a:srgbClr val="505050"/>
                  </a:gs>
                </a:gsLst>
                <a:lin ang="5400000" scaled="0"/>
              </a:gradFill>
              <a:latin typeface="Segoe UI"/>
            </a:endParaRPr>
          </a:p>
        </p:txBody>
      </p:sp>
      <p:grpSp>
        <p:nvGrpSpPr>
          <p:cNvPr id="3" name="Group 2" descr="Encryption of data backed up from on-premises machines to Azure">
            <a:extLst>
              <a:ext uri="{FF2B5EF4-FFF2-40B4-BE49-F238E27FC236}">
                <a16:creationId xmlns:a16="http://schemas.microsoft.com/office/drawing/2014/main" id="{75BAD64B-CA0C-4AB4-A2BF-403E185BB6FF}"/>
              </a:ext>
            </a:extLst>
          </p:cNvPr>
          <p:cNvGrpSpPr/>
          <p:nvPr/>
        </p:nvGrpSpPr>
        <p:grpSpPr>
          <a:xfrm>
            <a:off x="-202079" y="1765944"/>
            <a:ext cx="9337586" cy="4248661"/>
            <a:chOff x="-202079" y="1765944"/>
            <a:chExt cx="9337586" cy="4248661"/>
          </a:xfrm>
        </p:grpSpPr>
        <p:sp>
          <p:nvSpPr>
            <p:cNvPr id="4" name="TextBox 3">
              <a:extLst>
                <a:ext uri="{FF2B5EF4-FFF2-40B4-BE49-F238E27FC236}">
                  <a16:creationId xmlns:a16="http://schemas.microsoft.com/office/drawing/2014/main" id="{CB63C5CB-DCFF-47A7-9D7A-172842C62B00}"/>
                </a:ext>
              </a:extLst>
            </p:cNvPr>
            <p:cNvSpPr txBox="1"/>
            <p:nvPr/>
          </p:nvSpPr>
          <p:spPr>
            <a:xfrm>
              <a:off x="7489657" y="4793855"/>
              <a:ext cx="1453535" cy="339232"/>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Azure Backup Service</a:t>
              </a:r>
            </a:p>
          </p:txBody>
        </p:sp>
        <p:grpSp>
          <p:nvGrpSpPr>
            <p:cNvPr id="5" name="Group 4">
              <a:extLst>
                <a:ext uri="{FF2B5EF4-FFF2-40B4-BE49-F238E27FC236}">
                  <a16:creationId xmlns:a16="http://schemas.microsoft.com/office/drawing/2014/main" id="{0F5E3DFD-9059-40DD-8D10-9A1787D59DBE}"/>
                </a:ext>
              </a:extLst>
            </p:cNvPr>
            <p:cNvGrpSpPr/>
            <p:nvPr/>
          </p:nvGrpSpPr>
          <p:grpSpPr>
            <a:xfrm>
              <a:off x="482643" y="2028536"/>
              <a:ext cx="1624540" cy="695693"/>
              <a:chOff x="312737" y="1592262"/>
              <a:chExt cx="2209800" cy="946325"/>
            </a:xfrm>
          </p:grpSpPr>
          <p:pic>
            <p:nvPicPr>
              <p:cNvPr id="6" name="Picture 5">
                <a:extLst>
                  <a:ext uri="{FF2B5EF4-FFF2-40B4-BE49-F238E27FC236}">
                    <a16:creationId xmlns:a16="http://schemas.microsoft.com/office/drawing/2014/main" id="{27B015F5-98D4-43C9-8EB7-DB7C2D29B7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6637" y="1592262"/>
                <a:ext cx="762000" cy="946325"/>
              </a:xfrm>
              <a:prstGeom prst="rect">
                <a:avLst/>
              </a:prstGeom>
            </p:spPr>
          </p:pic>
          <p:sp>
            <p:nvSpPr>
              <p:cNvPr id="7" name="TextBox 6">
                <a:extLst>
                  <a:ext uri="{FF2B5EF4-FFF2-40B4-BE49-F238E27FC236}">
                    <a16:creationId xmlns:a16="http://schemas.microsoft.com/office/drawing/2014/main" id="{C20873D7-FC59-441F-9A74-49994C6A9AB4}"/>
                  </a:ext>
                </a:extLst>
              </p:cNvPr>
              <p:cNvSpPr txBox="1"/>
              <p:nvPr/>
            </p:nvSpPr>
            <p:spPr>
              <a:xfrm rot="19330424">
                <a:off x="312737" y="1923559"/>
                <a:ext cx="2209800" cy="447664"/>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808" dirty="0">
                    <a:solidFill>
                      <a:srgbClr val="D83B01"/>
                    </a:solidFill>
                    <a:latin typeface="Segoe UI"/>
                  </a:rPr>
                  <a:t>Passphrase</a:t>
                </a:r>
              </a:p>
            </p:txBody>
          </p:sp>
        </p:grpSp>
        <p:sp>
          <p:nvSpPr>
            <p:cNvPr id="8" name="TextBox 7">
              <a:extLst>
                <a:ext uri="{FF2B5EF4-FFF2-40B4-BE49-F238E27FC236}">
                  <a16:creationId xmlns:a16="http://schemas.microsoft.com/office/drawing/2014/main" id="{0B2AC2B9-EB27-4BEF-B70C-6FD99D36F549}"/>
                </a:ext>
              </a:extLst>
            </p:cNvPr>
            <p:cNvSpPr txBox="1"/>
            <p:nvPr/>
          </p:nvSpPr>
          <p:spPr>
            <a:xfrm>
              <a:off x="1648443" y="2082978"/>
              <a:ext cx="392130" cy="665154"/>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3234" dirty="0">
                  <a:gradFill>
                    <a:gsLst>
                      <a:gs pos="2917">
                        <a:srgbClr val="505050"/>
                      </a:gs>
                      <a:gs pos="30000">
                        <a:srgbClr val="505050"/>
                      </a:gs>
                    </a:gsLst>
                    <a:lin ang="5400000" scaled="0"/>
                  </a:gradFill>
                  <a:latin typeface="Segoe UI"/>
                </a:rPr>
                <a:t>+</a:t>
              </a:r>
              <a:endParaRPr lang="en-US" sz="2646" dirty="0">
                <a:gradFill>
                  <a:gsLst>
                    <a:gs pos="2917">
                      <a:srgbClr val="505050"/>
                    </a:gs>
                    <a:gs pos="30000">
                      <a:srgbClr val="505050"/>
                    </a:gs>
                  </a:gsLst>
                  <a:lin ang="5400000" scaled="0"/>
                </a:gradFill>
                <a:latin typeface="Segoe UI"/>
              </a:endParaRPr>
            </a:p>
          </p:txBody>
        </p:sp>
        <p:pic>
          <p:nvPicPr>
            <p:cNvPr id="9" name="Picture 8">
              <a:extLst>
                <a:ext uri="{FF2B5EF4-FFF2-40B4-BE49-F238E27FC236}">
                  <a16:creationId xmlns:a16="http://schemas.microsoft.com/office/drawing/2014/main" id="{6C9B5054-7798-4DB5-8154-DCDE1860D753}"/>
                </a:ext>
              </a:extLst>
            </p:cNvPr>
            <p:cNvPicPr>
              <a:picLocks noChangeAspect="1"/>
            </p:cNvPicPr>
            <p:nvPr/>
          </p:nvPicPr>
          <p:blipFill>
            <a:blip r:embed="rId4" cstate="email">
              <a:duotone>
                <a:srgbClr val="BAD80A">
                  <a:shade val="45000"/>
                  <a:satMod val="135000"/>
                </a:srgbClr>
                <a:prstClr val="white"/>
              </a:duotone>
              <a:extLst>
                <a:ext uri="{28A0092B-C50C-407E-A947-70E740481C1C}">
                  <a14:useLocalDpi xmlns:a14="http://schemas.microsoft.com/office/drawing/2010/main"/>
                </a:ext>
              </a:extLst>
            </a:blip>
            <a:stretch>
              <a:fillRect/>
            </a:stretch>
          </p:blipFill>
          <p:spPr>
            <a:xfrm>
              <a:off x="3092142" y="2074292"/>
              <a:ext cx="686271" cy="686271"/>
            </a:xfrm>
            <a:prstGeom prst="rect">
              <a:avLst/>
            </a:prstGeom>
          </p:spPr>
        </p:pic>
        <p:pic>
          <p:nvPicPr>
            <p:cNvPr id="10" name="Graphic 9">
              <a:extLst>
                <a:ext uri="{FF2B5EF4-FFF2-40B4-BE49-F238E27FC236}">
                  <a16:creationId xmlns:a16="http://schemas.microsoft.com/office/drawing/2014/main" id="{9EEF2D74-DEDC-4501-AD17-9A6CA253286A}"/>
                </a:ext>
              </a:extLst>
            </p:cNvPr>
            <p:cNvPicPr>
              <a:picLocks noChangeAspect="1"/>
            </p:cNvPicPr>
            <p:nvPr/>
          </p:nvPicPr>
          <p:blipFill>
            <a:blip r:embed="rId5" cstate="email">
              <a:duotone>
                <a:srgbClr val="00188F">
                  <a:shade val="45000"/>
                  <a:satMod val="135000"/>
                </a:srgbClr>
                <a:prstClr val="white"/>
              </a:duotone>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40573" y="1993726"/>
              <a:ext cx="728243" cy="728243"/>
            </a:xfrm>
            <a:prstGeom prst="rect">
              <a:avLst/>
            </a:prstGeom>
          </p:spPr>
        </p:pic>
        <p:sp>
          <p:nvSpPr>
            <p:cNvPr id="11" name="TextBox 10">
              <a:extLst>
                <a:ext uri="{FF2B5EF4-FFF2-40B4-BE49-F238E27FC236}">
                  <a16:creationId xmlns:a16="http://schemas.microsoft.com/office/drawing/2014/main" id="{BACBA86A-529D-4B45-8EAD-76E5CED90A38}"/>
                </a:ext>
              </a:extLst>
            </p:cNvPr>
            <p:cNvSpPr txBox="1"/>
            <p:nvPr/>
          </p:nvSpPr>
          <p:spPr>
            <a:xfrm>
              <a:off x="2677649" y="2084554"/>
              <a:ext cx="392130" cy="665154"/>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3234" dirty="0">
                  <a:gradFill>
                    <a:gsLst>
                      <a:gs pos="2917">
                        <a:srgbClr val="505050"/>
                      </a:gs>
                      <a:gs pos="30000">
                        <a:srgbClr val="505050"/>
                      </a:gs>
                    </a:gsLst>
                    <a:lin ang="5400000" scaled="0"/>
                  </a:gradFill>
                  <a:latin typeface="Segoe UI"/>
                </a:rPr>
                <a:t>=</a:t>
              </a:r>
              <a:endParaRPr lang="en-US" sz="2646" dirty="0">
                <a:gradFill>
                  <a:gsLst>
                    <a:gs pos="2917">
                      <a:srgbClr val="505050"/>
                    </a:gs>
                    <a:gs pos="30000">
                      <a:srgbClr val="505050"/>
                    </a:gs>
                  </a:gsLst>
                  <a:lin ang="5400000" scaled="0"/>
                </a:gradFill>
                <a:latin typeface="Segoe UI"/>
              </a:endParaRPr>
            </a:p>
          </p:txBody>
        </p:sp>
        <p:sp>
          <p:nvSpPr>
            <p:cNvPr id="12" name="Striped Right Arrow 297">
              <a:extLst>
                <a:ext uri="{FF2B5EF4-FFF2-40B4-BE49-F238E27FC236}">
                  <a16:creationId xmlns:a16="http://schemas.microsoft.com/office/drawing/2014/main" id="{9F0606D3-1E22-4FA7-9D55-36F415117A83}"/>
                </a:ext>
              </a:extLst>
            </p:cNvPr>
            <p:cNvSpPr/>
            <p:nvPr/>
          </p:nvSpPr>
          <p:spPr bwMode="auto">
            <a:xfrm>
              <a:off x="4260139" y="2205694"/>
              <a:ext cx="784325" cy="461891"/>
            </a:xfrm>
            <a:prstGeom prst="stripedRightArrow">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lvl="0" algn="ctr" defTabSz="685445">
                <a:lnSpc>
                  <a:spcPct val="90000"/>
                </a:lnSpc>
                <a:defRPr/>
              </a:pP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F3EB5F8C-B5C2-4F65-B06C-AAB0619350DF}"/>
                </a:ext>
              </a:extLst>
            </p:cNvPr>
            <p:cNvPicPr>
              <a:picLocks noChangeAspect="1"/>
            </p:cNvPicPr>
            <p:nvPr/>
          </p:nvPicPr>
          <p:blipFill>
            <a:blip r:embed="rId7" cstate="email">
              <a:duotone>
                <a:srgbClr val="00188F">
                  <a:shade val="45000"/>
                  <a:satMod val="135000"/>
                </a:srgbClr>
                <a:prstClr val="white"/>
              </a:duotone>
              <a:extLst>
                <a:ext uri="{28A0092B-C50C-407E-A947-70E740481C1C}">
                  <a14:useLocalDpi xmlns:a14="http://schemas.microsoft.com/office/drawing/2010/main"/>
                </a:ext>
              </a:extLst>
            </a:blip>
            <a:stretch>
              <a:fillRect/>
            </a:stretch>
          </p:blipFill>
          <p:spPr>
            <a:xfrm>
              <a:off x="5468298" y="1896129"/>
              <a:ext cx="1176391" cy="1176391"/>
            </a:xfrm>
            <a:prstGeom prst="rect">
              <a:avLst/>
            </a:prstGeom>
          </p:spPr>
        </p:pic>
        <p:pic>
          <p:nvPicPr>
            <p:cNvPr id="14" name="Picture 13">
              <a:extLst>
                <a:ext uri="{FF2B5EF4-FFF2-40B4-BE49-F238E27FC236}">
                  <a16:creationId xmlns:a16="http://schemas.microsoft.com/office/drawing/2014/main" id="{82D17993-E2B6-47E7-BB8A-41DFB562086D}"/>
                </a:ext>
              </a:extLst>
            </p:cNvPr>
            <p:cNvPicPr>
              <a:picLocks noChangeAspect="1"/>
            </p:cNvPicPr>
            <p:nvPr/>
          </p:nvPicPr>
          <p:blipFill>
            <a:blip r:embed="rId8" cstate="email">
              <a:duotone>
                <a:srgbClr val="00188F">
                  <a:shade val="45000"/>
                  <a:satMod val="135000"/>
                </a:srgbClr>
                <a:prstClr val="white"/>
              </a:duotone>
              <a:extLst>
                <a:ext uri="{28A0092B-C50C-407E-A947-70E740481C1C}">
                  <a14:useLocalDpi xmlns:a14="http://schemas.microsoft.com/office/drawing/2010/main"/>
                </a:ext>
              </a:extLst>
            </a:blip>
            <a:stretch>
              <a:fillRect/>
            </a:stretch>
          </p:blipFill>
          <p:spPr>
            <a:xfrm>
              <a:off x="941668" y="4605393"/>
              <a:ext cx="807880" cy="807880"/>
            </a:xfrm>
            <a:prstGeom prst="rect">
              <a:avLst/>
            </a:prstGeom>
          </p:spPr>
        </p:pic>
        <p:sp>
          <p:nvSpPr>
            <p:cNvPr id="15" name="TextBox 14">
              <a:extLst>
                <a:ext uri="{FF2B5EF4-FFF2-40B4-BE49-F238E27FC236}">
                  <a16:creationId xmlns:a16="http://schemas.microsoft.com/office/drawing/2014/main" id="{6B559D5C-DBD9-4EEA-8529-2915663F17BA}"/>
                </a:ext>
              </a:extLst>
            </p:cNvPr>
            <p:cNvSpPr txBox="1"/>
            <p:nvPr/>
          </p:nvSpPr>
          <p:spPr>
            <a:xfrm>
              <a:off x="1749546" y="4677907"/>
              <a:ext cx="392130" cy="665154"/>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3234" dirty="0">
                  <a:gradFill>
                    <a:gsLst>
                      <a:gs pos="2917">
                        <a:srgbClr val="505050"/>
                      </a:gs>
                      <a:gs pos="30000">
                        <a:srgbClr val="505050"/>
                      </a:gs>
                    </a:gsLst>
                    <a:lin ang="5400000" scaled="0"/>
                  </a:gradFill>
                  <a:latin typeface="Segoe UI"/>
                </a:rPr>
                <a:t>+</a:t>
              </a:r>
              <a:endParaRPr lang="en-US" sz="2646" dirty="0">
                <a:gradFill>
                  <a:gsLst>
                    <a:gs pos="2917">
                      <a:srgbClr val="505050"/>
                    </a:gs>
                    <a:gs pos="30000">
                      <a:srgbClr val="505050"/>
                    </a:gs>
                  </a:gsLst>
                  <a:lin ang="5400000" scaled="0"/>
                </a:gradFill>
                <a:latin typeface="Segoe UI"/>
              </a:endParaRPr>
            </a:p>
          </p:txBody>
        </p:sp>
        <p:pic>
          <p:nvPicPr>
            <p:cNvPr id="16" name="Picture 15">
              <a:extLst>
                <a:ext uri="{FF2B5EF4-FFF2-40B4-BE49-F238E27FC236}">
                  <a16:creationId xmlns:a16="http://schemas.microsoft.com/office/drawing/2014/main" id="{7E81BA9A-87D9-4474-B604-9CE46633C118}"/>
                </a:ext>
              </a:extLst>
            </p:cNvPr>
            <p:cNvPicPr>
              <a:picLocks noChangeAspect="1"/>
            </p:cNvPicPr>
            <p:nvPr/>
          </p:nvPicPr>
          <p:blipFill>
            <a:blip r:embed="rId4" cstate="email">
              <a:duotone>
                <a:srgbClr val="00188F">
                  <a:shade val="45000"/>
                  <a:satMod val="135000"/>
                </a:srgbClr>
                <a:prstClr val="white"/>
              </a:duotone>
              <a:extLst>
                <a:ext uri="{28A0092B-C50C-407E-A947-70E740481C1C}">
                  <a14:useLocalDpi xmlns:a14="http://schemas.microsoft.com/office/drawing/2010/main"/>
                </a:ext>
              </a:extLst>
            </a:blip>
            <a:stretch>
              <a:fillRect/>
            </a:stretch>
          </p:blipFill>
          <p:spPr>
            <a:xfrm>
              <a:off x="2082690" y="4727000"/>
              <a:ext cx="686271" cy="686271"/>
            </a:xfrm>
            <a:prstGeom prst="rect">
              <a:avLst/>
            </a:prstGeom>
          </p:spPr>
        </p:pic>
        <p:sp>
          <p:nvSpPr>
            <p:cNvPr id="17" name="TextBox 16">
              <a:extLst>
                <a:ext uri="{FF2B5EF4-FFF2-40B4-BE49-F238E27FC236}">
                  <a16:creationId xmlns:a16="http://schemas.microsoft.com/office/drawing/2014/main" id="{7D66542A-348E-4760-B2C1-92A3EF3315C8}"/>
                </a:ext>
              </a:extLst>
            </p:cNvPr>
            <p:cNvSpPr txBox="1"/>
            <p:nvPr/>
          </p:nvSpPr>
          <p:spPr>
            <a:xfrm>
              <a:off x="3227554" y="4676725"/>
              <a:ext cx="392130" cy="665154"/>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3234" dirty="0">
                  <a:gradFill>
                    <a:gsLst>
                      <a:gs pos="2917">
                        <a:srgbClr val="505050"/>
                      </a:gs>
                      <a:gs pos="30000">
                        <a:srgbClr val="505050"/>
                      </a:gs>
                    </a:gsLst>
                    <a:lin ang="5400000" scaled="0"/>
                  </a:gradFill>
                  <a:latin typeface="Segoe UI"/>
                </a:rPr>
                <a:t>=</a:t>
              </a:r>
              <a:endParaRPr lang="en-US" sz="2646" dirty="0">
                <a:gradFill>
                  <a:gsLst>
                    <a:gs pos="2917">
                      <a:srgbClr val="505050"/>
                    </a:gs>
                    <a:gs pos="30000">
                      <a:srgbClr val="505050"/>
                    </a:gs>
                  </a:gsLst>
                  <a:lin ang="5400000" scaled="0"/>
                </a:gradFill>
                <a:latin typeface="Segoe UI"/>
              </a:endParaRPr>
            </a:p>
          </p:txBody>
        </p:sp>
        <p:pic>
          <p:nvPicPr>
            <p:cNvPr id="18" name="Picture 17">
              <a:extLst>
                <a:ext uri="{FF2B5EF4-FFF2-40B4-BE49-F238E27FC236}">
                  <a16:creationId xmlns:a16="http://schemas.microsoft.com/office/drawing/2014/main" id="{C0936EF4-FE44-4E4E-BB4B-83562079D8E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248361" y="4661411"/>
              <a:ext cx="807880" cy="807880"/>
            </a:xfrm>
            <a:prstGeom prst="rect">
              <a:avLst/>
            </a:prstGeom>
          </p:spPr>
        </p:pic>
        <p:pic>
          <p:nvPicPr>
            <p:cNvPr id="19" name="Picture 18">
              <a:extLst>
                <a:ext uri="{FF2B5EF4-FFF2-40B4-BE49-F238E27FC236}">
                  <a16:creationId xmlns:a16="http://schemas.microsoft.com/office/drawing/2014/main" id="{D8E5BD7E-9855-4005-8732-915917D50B5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34048" y="5320097"/>
              <a:ext cx="169356" cy="241534"/>
            </a:xfrm>
            <a:prstGeom prst="rect">
              <a:avLst/>
            </a:prstGeom>
          </p:spPr>
        </p:pic>
        <p:pic>
          <p:nvPicPr>
            <p:cNvPr id="20" name="Picture 19">
              <a:extLst>
                <a:ext uri="{FF2B5EF4-FFF2-40B4-BE49-F238E27FC236}">
                  <a16:creationId xmlns:a16="http://schemas.microsoft.com/office/drawing/2014/main" id="{F01E64F6-D723-4FC7-B362-3AF278D1D623}"/>
                </a:ext>
              </a:extLst>
            </p:cNvPr>
            <p:cNvPicPr>
              <a:picLocks noChangeAspect="1"/>
            </p:cNvPicPr>
            <p:nvPr/>
          </p:nvPicPr>
          <p:blipFill>
            <a:blip r:embed="rId4" cstate="email">
              <a:duotone>
                <a:srgbClr val="00188F">
                  <a:shade val="45000"/>
                  <a:satMod val="135000"/>
                </a:srgbClr>
                <a:prstClr val="white"/>
              </a:duotone>
              <a:extLst>
                <a:ext uri="{28A0092B-C50C-407E-A947-70E740481C1C}">
                  <a14:useLocalDpi xmlns:a14="http://schemas.microsoft.com/office/drawing/2010/main"/>
                </a:ext>
              </a:extLst>
            </a:blip>
            <a:stretch>
              <a:fillRect/>
            </a:stretch>
          </p:blipFill>
          <p:spPr>
            <a:xfrm>
              <a:off x="2082544" y="3316963"/>
              <a:ext cx="686271" cy="686271"/>
            </a:xfrm>
            <a:prstGeom prst="rect">
              <a:avLst/>
            </a:prstGeom>
          </p:spPr>
        </p:pic>
        <p:sp>
          <p:nvSpPr>
            <p:cNvPr id="21" name="TextBox 20">
              <a:extLst>
                <a:ext uri="{FF2B5EF4-FFF2-40B4-BE49-F238E27FC236}">
                  <a16:creationId xmlns:a16="http://schemas.microsoft.com/office/drawing/2014/main" id="{ACAE17AB-D86C-450E-A599-56C9837825EE}"/>
                </a:ext>
              </a:extLst>
            </p:cNvPr>
            <p:cNvSpPr txBox="1"/>
            <p:nvPr/>
          </p:nvSpPr>
          <p:spPr>
            <a:xfrm>
              <a:off x="2723387" y="3316964"/>
              <a:ext cx="392130" cy="665154"/>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3234" dirty="0">
                  <a:gradFill>
                    <a:gsLst>
                      <a:gs pos="2917">
                        <a:srgbClr val="505050"/>
                      </a:gs>
                      <a:gs pos="30000">
                        <a:srgbClr val="505050"/>
                      </a:gs>
                    </a:gsLst>
                    <a:lin ang="5400000" scaled="0"/>
                  </a:gradFill>
                  <a:latin typeface="Segoe UI"/>
                </a:rPr>
                <a:t>+</a:t>
              </a:r>
              <a:endParaRPr lang="en-US" sz="2646" dirty="0">
                <a:gradFill>
                  <a:gsLst>
                    <a:gs pos="2917">
                      <a:srgbClr val="505050"/>
                    </a:gs>
                    <a:gs pos="30000">
                      <a:srgbClr val="505050"/>
                    </a:gs>
                  </a:gsLst>
                  <a:lin ang="5400000" scaled="0"/>
                </a:gradFill>
                <a:latin typeface="Segoe UI"/>
              </a:endParaRPr>
            </a:p>
          </p:txBody>
        </p:sp>
        <p:sp>
          <p:nvSpPr>
            <p:cNvPr id="22" name="TextBox 21">
              <a:extLst>
                <a:ext uri="{FF2B5EF4-FFF2-40B4-BE49-F238E27FC236}">
                  <a16:creationId xmlns:a16="http://schemas.microsoft.com/office/drawing/2014/main" id="{5AF41E12-63A3-4089-AC49-E5AF055A7115}"/>
                </a:ext>
              </a:extLst>
            </p:cNvPr>
            <p:cNvSpPr txBox="1"/>
            <p:nvPr/>
          </p:nvSpPr>
          <p:spPr>
            <a:xfrm>
              <a:off x="3742149" y="3353133"/>
              <a:ext cx="392130" cy="665154"/>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3234" dirty="0">
                  <a:gradFill>
                    <a:gsLst>
                      <a:gs pos="2917">
                        <a:srgbClr val="505050"/>
                      </a:gs>
                      <a:gs pos="30000">
                        <a:srgbClr val="505050"/>
                      </a:gs>
                    </a:gsLst>
                    <a:lin ang="5400000" scaled="0"/>
                  </a:gradFill>
                  <a:latin typeface="Segoe UI"/>
                </a:rPr>
                <a:t>=</a:t>
              </a:r>
              <a:endParaRPr lang="en-US" sz="2646" dirty="0">
                <a:gradFill>
                  <a:gsLst>
                    <a:gs pos="2917">
                      <a:srgbClr val="505050"/>
                    </a:gs>
                    <a:gs pos="30000">
                      <a:srgbClr val="505050"/>
                    </a:gs>
                  </a:gsLst>
                  <a:lin ang="5400000" scaled="0"/>
                </a:gradFill>
                <a:latin typeface="Segoe UI"/>
              </a:endParaRPr>
            </a:p>
          </p:txBody>
        </p:sp>
        <p:pic>
          <p:nvPicPr>
            <p:cNvPr id="23" name="Picture 22">
              <a:extLst>
                <a:ext uri="{FF2B5EF4-FFF2-40B4-BE49-F238E27FC236}">
                  <a16:creationId xmlns:a16="http://schemas.microsoft.com/office/drawing/2014/main" id="{C75A74D2-25AC-470B-9FE4-0857613F7F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39541" y="3365240"/>
              <a:ext cx="686271" cy="686271"/>
            </a:xfrm>
            <a:prstGeom prst="rect">
              <a:avLst/>
            </a:prstGeom>
          </p:spPr>
        </p:pic>
        <p:pic>
          <p:nvPicPr>
            <p:cNvPr id="24" name="Picture 23">
              <a:extLst>
                <a:ext uri="{FF2B5EF4-FFF2-40B4-BE49-F238E27FC236}">
                  <a16:creationId xmlns:a16="http://schemas.microsoft.com/office/drawing/2014/main" id="{B788595D-9953-49CB-9C95-B1A34FA077F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52300" y="3660099"/>
              <a:ext cx="169356" cy="241534"/>
            </a:xfrm>
            <a:prstGeom prst="rect">
              <a:avLst/>
            </a:prstGeom>
          </p:spPr>
        </p:pic>
        <p:cxnSp>
          <p:nvCxnSpPr>
            <p:cNvPr id="25" name="Straight Connector 24">
              <a:extLst>
                <a:ext uri="{FF2B5EF4-FFF2-40B4-BE49-F238E27FC236}">
                  <a16:creationId xmlns:a16="http://schemas.microsoft.com/office/drawing/2014/main" id="{0EC75D7F-503D-4484-BA3D-7AD795E15892}"/>
                </a:ext>
              </a:extLst>
            </p:cNvPr>
            <p:cNvCxnSpPr/>
            <p:nvPr/>
          </p:nvCxnSpPr>
          <p:spPr>
            <a:xfrm>
              <a:off x="2082545" y="3660100"/>
              <a:ext cx="11803" cy="1169366"/>
            </a:xfrm>
            <a:prstGeom prst="line">
              <a:avLst/>
            </a:prstGeom>
            <a:noFill/>
            <a:ln w="9525" cap="flat" cmpd="sng" algn="ctr">
              <a:solidFill>
                <a:srgbClr val="353535"/>
              </a:solidFill>
              <a:prstDash val="dashDot"/>
              <a:headEnd type="none"/>
              <a:tailEnd type="none"/>
            </a:ln>
            <a:effectLst/>
          </p:spPr>
        </p:cxnSp>
        <p:cxnSp>
          <p:nvCxnSpPr>
            <p:cNvPr id="26" name="Straight Connector 25">
              <a:extLst>
                <a:ext uri="{FF2B5EF4-FFF2-40B4-BE49-F238E27FC236}">
                  <a16:creationId xmlns:a16="http://schemas.microsoft.com/office/drawing/2014/main" id="{777AB0D0-0145-4B37-B36D-6E8585BEC77C}"/>
                </a:ext>
              </a:extLst>
            </p:cNvPr>
            <p:cNvCxnSpPr/>
            <p:nvPr/>
          </p:nvCxnSpPr>
          <p:spPr>
            <a:xfrm>
              <a:off x="2814748" y="3660100"/>
              <a:ext cx="11803" cy="1169366"/>
            </a:xfrm>
            <a:prstGeom prst="line">
              <a:avLst/>
            </a:prstGeom>
            <a:noFill/>
            <a:ln w="9525" cap="flat" cmpd="sng" algn="ctr">
              <a:solidFill>
                <a:srgbClr val="353535"/>
              </a:solidFill>
              <a:prstDash val="dashDot"/>
              <a:headEnd type="none"/>
              <a:tailEnd type="none"/>
            </a:ln>
            <a:effectLst/>
          </p:spPr>
        </p:cxnSp>
        <p:cxnSp>
          <p:nvCxnSpPr>
            <p:cNvPr id="27" name="Straight Connector 26">
              <a:extLst>
                <a:ext uri="{FF2B5EF4-FFF2-40B4-BE49-F238E27FC236}">
                  <a16:creationId xmlns:a16="http://schemas.microsoft.com/office/drawing/2014/main" id="{E37EF5D1-BE75-4E2E-8D2A-5A199FEE9EC2}"/>
                </a:ext>
              </a:extLst>
            </p:cNvPr>
            <p:cNvCxnSpPr/>
            <p:nvPr/>
          </p:nvCxnSpPr>
          <p:spPr>
            <a:xfrm>
              <a:off x="3059015" y="2589397"/>
              <a:ext cx="11803" cy="1169366"/>
            </a:xfrm>
            <a:prstGeom prst="line">
              <a:avLst/>
            </a:prstGeom>
            <a:noFill/>
            <a:ln w="9525" cap="flat" cmpd="sng" algn="ctr">
              <a:solidFill>
                <a:srgbClr val="353535"/>
              </a:solidFill>
              <a:prstDash val="dashDot"/>
              <a:headEnd type="none"/>
              <a:tailEnd type="none"/>
            </a:ln>
            <a:effectLst/>
          </p:spPr>
        </p:cxnSp>
        <p:cxnSp>
          <p:nvCxnSpPr>
            <p:cNvPr id="28" name="Straight Connector 27">
              <a:extLst>
                <a:ext uri="{FF2B5EF4-FFF2-40B4-BE49-F238E27FC236}">
                  <a16:creationId xmlns:a16="http://schemas.microsoft.com/office/drawing/2014/main" id="{949A0374-5A44-41C1-B885-9371BE617096}"/>
                </a:ext>
              </a:extLst>
            </p:cNvPr>
            <p:cNvCxnSpPr/>
            <p:nvPr/>
          </p:nvCxnSpPr>
          <p:spPr>
            <a:xfrm>
              <a:off x="3744556" y="2589397"/>
              <a:ext cx="11803" cy="1169366"/>
            </a:xfrm>
            <a:prstGeom prst="line">
              <a:avLst/>
            </a:prstGeom>
            <a:noFill/>
            <a:ln w="9525" cap="flat" cmpd="sng" algn="ctr">
              <a:solidFill>
                <a:srgbClr val="353535"/>
              </a:solidFill>
              <a:prstDash val="dashDot"/>
              <a:headEnd type="none"/>
              <a:tailEnd type="none"/>
            </a:ln>
            <a:effectLst/>
          </p:spPr>
        </p:cxnSp>
        <p:sp>
          <p:nvSpPr>
            <p:cNvPr id="29" name="Rectangle: Rounded Corners 28">
              <a:extLst>
                <a:ext uri="{FF2B5EF4-FFF2-40B4-BE49-F238E27FC236}">
                  <a16:creationId xmlns:a16="http://schemas.microsoft.com/office/drawing/2014/main" id="{ECD331FA-EAA7-4033-9554-3F1C78A45E55}"/>
                </a:ext>
              </a:extLst>
            </p:cNvPr>
            <p:cNvSpPr/>
            <p:nvPr/>
          </p:nvSpPr>
          <p:spPr bwMode="auto">
            <a:xfrm>
              <a:off x="4071073" y="3174079"/>
              <a:ext cx="1143170" cy="2439647"/>
            </a:xfrm>
            <a:prstGeom prst="roundRect">
              <a:avLst/>
            </a:prstGeom>
            <a:noFill/>
            <a:ln w="28575" cap="flat" cmpd="sng" algn="ctr">
              <a:solidFill>
                <a:srgbClr val="353535"/>
              </a:solidFill>
              <a:prstDash val="dashDot"/>
              <a:headEnd type="none" w="med" len="med"/>
              <a:tailEnd type="none" w="med" len="med"/>
            </a:ln>
            <a:effectLst/>
          </p:spPr>
          <p:txBody>
            <a:bodyPr vert="horz" wrap="square" lIns="0" tIns="34285" rIns="0" bIns="34285" numCol="1" rtlCol="0" anchor="ctr" anchorCtr="0" compatLnSpc="1">
              <a:prstTxWarp prst="textNoShape">
                <a:avLst/>
              </a:prstTxWarp>
            </a:bodyPr>
            <a:lstStyle/>
            <a:p>
              <a:pPr lvl="0" algn="ctr" defTabSz="685445">
                <a:defRPr/>
              </a:pPr>
              <a:endParaRPr lang="en-US" sz="1471" kern="0" dirty="0">
                <a:gradFill>
                  <a:gsLst>
                    <a:gs pos="5439">
                      <a:srgbClr val="F8F8F8"/>
                    </a:gs>
                    <a:gs pos="10000">
                      <a:srgbClr val="F8F8F8"/>
                    </a:gs>
                  </a:gsLst>
                  <a:lin ang="5400000" scaled="0"/>
                </a:gradFill>
                <a:latin typeface="Segoe UI"/>
              </a:endParaRPr>
            </a:p>
          </p:txBody>
        </p:sp>
        <p:sp>
          <p:nvSpPr>
            <p:cNvPr id="30" name="Striped Right Arrow 297">
              <a:extLst>
                <a:ext uri="{FF2B5EF4-FFF2-40B4-BE49-F238E27FC236}">
                  <a16:creationId xmlns:a16="http://schemas.microsoft.com/office/drawing/2014/main" id="{1DC7C8D1-1E7E-4FCE-9680-48490CF310EA}"/>
                </a:ext>
              </a:extLst>
            </p:cNvPr>
            <p:cNvSpPr/>
            <p:nvPr/>
          </p:nvSpPr>
          <p:spPr bwMode="auto">
            <a:xfrm>
              <a:off x="5366844" y="4138312"/>
              <a:ext cx="2376110" cy="461891"/>
            </a:xfrm>
            <a:prstGeom prst="stripedRightArrow">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lvl="0" algn="ctr" defTabSz="685445">
                <a:lnSpc>
                  <a:spcPct val="90000"/>
                </a:lnSpc>
                <a:defRPr/>
              </a:pP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21859621-6DFC-489F-974A-F4497ACD657D}"/>
                </a:ext>
              </a:extLst>
            </p:cNvPr>
            <p:cNvSpPr txBox="1"/>
            <p:nvPr/>
          </p:nvSpPr>
          <p:spPr>
            <a:xfrm>
              <a:off x="1769510" y="2651245"/>
              <a:ext cx="1159782" cy="634569"/>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MARS Agent Algorithm</a:t>
              </a:r>
            </a:p>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(SHA256)</a:t>
              </a:r>
            </a:p>
          </p:txBody>
        </p:sp>
        <p:sp>
          <p:nvSpPr>
            <p:cNvPr id="32" name="TextBox 31">
              <a:extLst>
                <a:ext uri="{FF2B5EF4-FFF2-40B4-BE49-F238E27FC236}">
                  <a16:creationId xmlns:a16="http://schemas.microsoft.com/office/drawing/2014/main" id="{DB84AF47-2C81-4AA3-8DA7-6EDBFD3E55D8}"/>
                </a:ext>
              </a:extLst>
            </p:cNvPr>
            <p:cNvSpPr txBox="1"/>
            <p:nvPr/>
          </p:nvSpPr>
          <p:spPr>
            <a:xfrm>
              <a:off x="712978" y="2682767"/>
              <a:ext cx="1159782" cy="461252"/>
            </a:xfrm>
            <a:prstGeom prst="rect">
              <a:avLst/>
            </a:prstGeom>
            <a:noFill/>
          </p:spPr>
          <p:txBody>
            <a:bodyPr wrap="square" lIns="134444" tIns="107555" rIns="134444" bIns="107555" rtlCol="0">
              <a:spAutoFit/>
            </a:bodyPr>
            <a:lstStyle/>
            <a:p>
              <a:pPr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User-provided Passphrase</a:t>
              </a:r>
            </a:p>
          </p:txBody>
        </p:sp>
        <p:sp>
          <p:nvSpPr>
            <p:cNvPr id="33" name="TextBox 32">
              <a:extLst>
                <a:ext uri="{FF2B5EF4-FFF2-40B4-BE49-F238E27FC236}">
                  <a16:creationId xmlns:a16="http://schemas.microsoft.com/office/drawing/2014/main" id="{C7CBC940-9DBF-4ED3-A909-5681193020B1}"/>
                </a:ext>
              </a:extLst>
            </p:cNvPr>
            <p:cNvSpPr txBox="1"/>
            <p:nvPr/>
          </p:nvSpPr>
          <p:spPr>
            <a:xfrm>
              <a:off x="2814748" y="4019022"/>
              <a:ext cx="1159782" cy="461252"/>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Key-Encryption Key (KEK) </a:t>
              </a:r>
            </a:p>
          </p:txBody>
        </p:sp>
        <p:sp>
          <p:nvSpPr>
            <p:cNvPr id="35" name="TextBox 34">
              <a:extLst>
                <a:ext uri="{FF2B5EF4-FFF2-40B4-BE49-F238E27FC236}">
                  <a16:creationId xmlns:a16="http://schemas.microsoft.com/office/drawing/2014/main" id="{324D210D-102B-4700-8541-7424EFC0A8E5}"/>
                </a:ext>
              </a:extLst>
            </p:cNvPr>
            <p:cNvSpPr txBox="1"/>
            <p:nvPr/>
          </p:nvSpPr>
          <p:spPr>
            <a:xfrm>
              <a:off x="750134" y="5431009"/>
              <a:ext cx="1159782" cy="339232"/>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Backup Data</a:t>
              </a:r>
            </a:p>
          </p:txBody>
        </p:sp>
        <p:sp>
          <p:nvSpPr>
            <p:cNvPr id="36" name="TextBox 35">
              <a:extLst>
                <a:ext uri="{FF2B5EF4-FFF2-40B4-BE49-F238E27FC236}">
                  <a16:creationId xmlns:a16="http://schemas.microsoft.com/office/drawing/2014/main" id="{EE0547A1-3789-47DE-8BAE-B7A29C6A3ACE}"/>
                </a:ext>
              </a:extLst>
            </p:cNvPr>
            <p:cNvSpPr txBox="1"/>
            <p:nvPr/>
          </p:nvSpPr>
          <p:spPr>
            <a:xfrm>
              <a:off x="5132188" y="2896892"/>
              <a:ext cx="2073689" cy="339232"/>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Windows Secret-Store (on-prem)</a:t>
              </a:r>
            </a:p>
          </p:txBody>
        </p:sp>
        <p:sp>
          <p:nvSpPr>
            <p:cNvPr id="37" name="TextBox 36">
              <a:extLst>
                <a:ext uri="{FF2B5EF4-FFF2-40B4-BE49-F238E27FC236}">
                  <a16:creationId xmlns:a16="http://schemas.microsoft.com/office/drawing/2014/main" id="{1FC0E28F-CFA4-44D1-B2E0-F745C86962F7}"/>
                </a:ext>
              </a:extLst>
            </p:cNvPr>
            <p:cNvSpPr txBox="1"/>
            <p:nvPr/>
          </p:nvSpPr>
          <p:spPr>
            <a:xfrm>
              <a:off x="3938216" y="3985865"/>
              <a:ext cx="1369284" cy="767554"/>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KEK encrypted DEK</a:t>
              </a:r>
            </a:p>
            <a:p>
              <a:pPr lvl="0" algn="ctr" defTabSz="685644">
                <a:lnSpc>
                  <a:spcPct val="90000"/>
                </a:lnSpc>
                <a:spcAft>
                  <a:spcPts val="441"/>
                </a:spcAft>
                <a:defRPr/>
              </a:pPr>
              <a:r>
                <a:rPr lang="en-US" sz="1471" dirty="0">
                  <a:gradFill>
                    <a:gsLst>
                      <a:gs pos="2917">
                        <a:srgbClr val="505050"/>
                      </a:gs>
                      <a:gs pos="30000">
                        <a:srgbClr val="505050"/>
                      </a:gs>
                    </a:gsLst>
                    <a:lin ang="5400000" scaled="0"/>
                  </a:gradFill>
                  <a:latin typeface="Segoe UI"/>
                </a:rPr>
                <a:t>+ </a:t>
              </a:r>
            </a:p>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DEK encrypted data </a:t>
              </a:r>
            </a:p>
          </p:txBody>
        </p:sp>
        <p:pic>
          <p:nvPicPr>
            <p:cNvPr id="38" name="Picture 37">
              <a:extLst>
                <a:ext uri="{FF2B5EF4-FFF2-40B4-BE49-F238E27FC236}">
                  <a16:creationId xmlns:a16="http://schemas.microsoft.com/office/drawing/2014/main" id="{88BF3038-F062-48C5-A97B-326EE9317918}"/>
                </a:ext>
              </a:extLst>
            </p:cNvPr>
            <p:cNvPicPr>
              <a:picLocks noChangeAspect="1"/>
            </p:cNvPicPr>
            <p:nvPr/>
          </p:nvPicPr>
          <p:blipFill>
            <a:blip r:embed="rId4" cstate="email">
              <a:duotone>
                <a:srgbClr val="BAD80A">
                  <a:shade val="45000"/>
                  <a:satMod val="135000"/>
                </a:srgbClr>
                <a:prstClr val="white"/>
              </a:duotone>
              <a:extLst>
                <a:ext uri="{28A0092B-C50C-407E-A947-70E740481C1C}">
                  <a14:useLocalDpi xmlns:a14="http://schemas.microsoft.com/office/drawing/2010/main"/>
                </a:ext>
              </a:extLst>
            </a:blip>
            <a:stretch>
              <a:fillRect/>
            </a:stretch>
          </p:blipFill>
          <p:spPr>
            <a:xfrm>
              <a:off x="3061862" y="3295904"/>
              <a:ext cx="686271" cy="686271"/>
            </a:xfrm>
            <a:prstGeom prst="rect">
              <a:avLst/>
            </a:prstGeom>
          </p:spPr>
        </p:pic>
        <p:pic>
          <p:nvPicPr>
            <p:cNvPr id="39" name="Picture 4" descr="http://blog.sysfore.com/wp-content/uploads/2014/12/Site-Recovery.png">
              <a:hlinkClick r:id="" action="ppaction://noaction"/>
              <a:extLst>
                <a:ext uri="{FF2B5EF4-FFF2-40B4-BE49-F238E27FC236}">
                  <a16:creationId xmlns:a16="http://schemas.microsoft.com/office/drawing/2014/main" id="{632F1B38-9EFC-4788-8E3B-B4D00460C13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709042" y="3805135"/>
              <a:ext cx="1023941" cy="102394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6D5CA41-BC76-4142-9B64-4CAC3C30852E}"/>
                </a:ext>
              </a:extLst>
            </p:cNvPr>
            <p:cNvSpPr txBox="1"/>
            <p:nvPr/>
          </p:nvSpPr>
          <p:spPr>
            <a:xfrm>
              <a:off x="5428981" y="3874479"/>
              <a:ext cx="2073689" cy="461252"/>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MARS uses ACS/AAD to communicate with Service </a:t>
              </a:r>
            </a:p>
          </p:txBody>
        </p:sp>
        <p:sp>
          <p:nvSpPr>
            <p:cNvPr id="41" name="TextBox 40">
              <a:extLst>
                <a:ext uri="{FF2B5EF4-FFF2-40B4-BE49-F238E27FC236}">
                  <a16:creationId xmlns:a16="http://schemas.microsoft.com/office/drawing/2014/main" id="{15F4FD07-B659-45F5-BCD2-8AF178B82452}"/>
                </a:ext>
              </a:extLst>
            </p:cNvPr>
            <p:cNvSpPr txBox="1"/>
            <p:nvPr/>
          </p:nvSpPr>
          <p:spPr>
            <a:xfrm>
              <a:off x="5415968" y="4509399"/>
              <a:ext cx="2073689" cy="339232"/>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Transfer over HTTPS Protocol </a:t>
              </a:r>
            </a:p>
          </p:txBody>
        </p:sp>
        <p:pic>
          <p:nvPicPr>
            <p:cNvPr id="42" name="Picture 41">
              <a:extLst>
                <a:ext uri="{FF2B5EF4-FFF2-40B4-BE49-F238E27FC236}">
                  <a16:creationId xmlns:a16="http://schemas.microsoft.com/office/drawing/2014/main" id="{6811A513-1C68-48CE-B816-78D3A7C4C028}"/>
                </a:ext>
              </a:extLst>
            </p:cNvPr>
            <p:cNvPicPr>
              <a:picLocks noChangeAspect="1"/>
            </p:cNvPicPr>
            <p:nvPr/>
          </p:nvPicPr>
          <p:blipFill>
            <a:blip r:embed="rId11"/>
            <a:stretch>
              <a:fillRect/>
            </a:stretch>
          </p:blipFill>
          <p:spPr>
            <a:xfrm>
              <a:off x="-202079" y="1765944"/>
              <a:ext cx="1306938" cy="1166909"/>
            </a:xfrm>
            <a:prstGeom prst="rect">
              <a:avLst/>
            </a:prstGeom>
          </p:spPr>
        </p:pic>
        <p:pic>
          <p:nvPicPr>
            <p:cNvPr id="43" name="Picture 42">
              <a:extLst>
                <a:ext uri="{FF2B5EF4-FFF2-40B4-BE49-F238E27FC236}">
                  <a16:creationId xmlns:a16="http://schemas.microsoft.com/office/drawing/2014/main" id="{E85595F1-8153-47E8-A000-04ADE9B08C53}"/>
                </a:ext>
              </a:extLst>
            </p:cNvPr>
            <p:cNvPicPr>
              <a:picLocks noChangeAspect="1"/>
            </p:cNvPicPr>
            <p:nvPr/>
          </p:nvPicPr>
          <p:blipFill rotWithShape="1">
            <a:blip r:embed="rId12" cstate="email">
              <a:duotone>
                <a:srgbClr val="00188F">
                  <a:shade val="45000"/>
                  <a:satMod val="135000"/>
                </a:srgbClr>
                <a:prstClr val="white"/>
              </a:duotone>
              <a:extLst>
                <a:ext uri="{28A0092B-C50C-407E-A947-70E740481C1C}">
                  <a14:useLocalDpi xmlns:a14="http://schemas.microsoft.com/office/drawing/2010/main"/>
                </a:ext>
              </a:extLst>
            </a:blip>
            <a:srcRect/>
            <a:stretch/>
          </p:blipFill>
          <p:spPr>
            <a:xfrm>
              <a:off x="7572426" y="2103836"/>
              <a:ext cx="648586" cy="665606"/>
            </a:xfrm>
            <a:prstGeom prst="rect">
              <a:avLst/>
            </a:prstGeom>
          </p:spPr>
        </p:pic>
        <p:sp>
          <p:nvSpPr>
            <p:cNvPr id="44" name="TextBox 43">
              <a:extLst>
                <a:ext uri="{FF2B5EF4-FFF2-40B4-BE49-F238E27FC236}">
                  <a16:creationId xmlns:a16="http://schemas.microsoft.com/office/drawing/2014/main" id="{5E375B43-FCF1-42D5-887C-4420E859FC4E}"/>
                </a:ext>
              </a:extLst>
            </p:cNvPr>
            <p:cNvSpPr txBox="1"/>
            <p:nvPr/>
          </p:nvSpPr>
          <p:spPr>
            <a:xfrm>
              <a:off x="7188641" y="2835802"/>
              <a:ext cx="1416155" cy="461252"/>
            </a:xfrm>
            <a:prstGeom prst="rect">
              <a:avLst/>
            </a:prstGeom>
            <a:noFill/>
          </p:spPr>
          <p:txBody>
            <a:bodyPr wrap="square" lIns="134444" tIns="107555" rIns="134444" bIns="107555" rtlCol="0">
              <a:spAutoFit/>
            </a:bodyPr>
            <a:lstStyle/>
            <a:p>
              <a:pPr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Only the user has KEK and Passphrase</a:t>
              </a:r>
            </a:p>
          </p:txBody>
        </p:sp>
        <p:sp>
          <p:nvSpPr>
            <p:cNvPr id="45" name="TextBox 44">
              <a:extLst>
                <a:ext uri="{FF2B5EF4-FFF2-40B4-BE49-F238E27FC236}">
                  <a16:creationId xmlns:a16="http://schemas.microsoft.com/office/drawing/2014/main" id="{7533147C-B9FD-4192-A925-524F17610614}"/>
                </a:ext>
              </a:extLst>
            </p:cNvPr>
            <p:cNvSpPr txBox="1"/>
            <p:nvPr/>
          </p:nvSpPr>
          <p:spPr>
            <a:xfrm>
              <a:off x="7103847" y="5675373"/>
              <a:ext cx="2031660" cy="339232"/>
            </a:xfrm>
            <a:prstGeom prst="rect">
              <a:avLst/>
            </a:prstGeom>
            <a:noFill/>
          </p:spPr>
          <p:txBody>
            <a:bodyPr wrap="square" lIns="134444" tIns="107555" rIns="134444" bIns="107555" rtlCol="0">
              <a:spAutoFit/>
            </a:bodyPr>
            <a:lstStyle/>
            <a:p>
              <a:pP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*All assets are AES256 Encrypted</a:t>
              </a:r>
            </a:p>
          </p:txBody>
        </p:sp>
        <p:sp>
          <p:nvSpPr>
            <p:cNvPr id="46" name="TextBox 45">
              <a:extLst>
                <a:ext uri="{FF2B5EF4-FFF2-40B4-BE49-F238E27FC236}">
                  <a16:creationId xmlns:a16="http://schemas.microsoft.com/office/drawing/2014/main" id="{5CFBC77E-CA4E-4C64-97A5-50FF3F9BA377}"/>
                </a:ext>
              </a:extLst>
            </p:cNvPr>
            <p:cNvSpPr txBox="1"/>
            <p:nvPr/>
          </p:nvSpPr>
          <p:spPr>
            <a:xfrm>
              <a:off x="3974896" y="1843922"/>
              <a:ext cx="1159782" cy="512548"/>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KEK is stored</a:t>
              </a:r>
            </a:p>
            <a:p>
              <a:pPr lvl="0" algn="ctr" defTabSz="685644">
                <a:lnSpc>
                  <a:spcPct val="90000"/>
                </a:lnSpc>
                <a:spcAft>
                  <a:spcPts val="441"/>
                </a:spcAft>
                <a:defRPr/>
              </a:pPr>
              <a:r>
                <a:rPr lang="en-US" sz="881" dirty="0">
                  <a:gradFill>
                    <a:gsLst>
                      <a:gs pos="2917">
                        <a:srgbClr val="505050"/>
                      </a:gs>
                      <a:gs pos="30000">
                        <a:srgbClr val="505050"/>
                      </a:gs>
                    </a:gsLst>
                    <a:lin ang="5400000" scaled="0"/>
                  </a:gradFill>
                  <a:latin typeface="Segoe UI"/>
                </a:rPr>
                <a:t>on-prem</a:t>
              </a:r>
            </a:p>
          </p:txBody>
        </p:sp>
      </p:grpSp>
    </p:spTree>
    <p:extLst>
      <p:ext uri="{BB962C8B-B14F-4D97-AF65-F5344CB8AC3E}">
        <p14:creationId xmlns:p14="http://schemas.microsoft.com/office/powerpoint/2010/main" val="252239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name="928a0490-1281-45c5-84fe-a78eda3c30d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843E-89AA-4722-9739-08AFE58D10E9}"/>
              </a:ext>
            </a:extLst>
          </p:cNvPr>
          <p:cNvSpPr>
            <a:spLocks noGrp="1"/>
          </p:cNvSpPr>
          <p:nvPr>
            <p:ph type="title"/>
          </p:nvPr>
        </p:nvSpPr>
        <p:spPr/>
        <p:txBody>
          <a:bodyPr/>
          <a:lstStyle/>
          <a:p>
            <a:r>
              <a:rPr lang="en-US" dirty="0"/>
              <a:t>Lesson 1: Monitoring</a:t>
            </a:r>
          </a:p>
        </p:txBody>
      </p:sp>
      <p:sp>
        <p:nvSpPr>
          <p:cNvPr id="3" name="Text Placeholder 2">
            <a:extLst>
              <a:ext uri="{FF2B5EF4-FFF2-40B4-BE49-F238E27FC236}">
                <a16:creationId xmlns:a16="http://schemas.microsoft.com/office/drawing/2014/main" id="{1E1D9CBD-2096-477B-8FA8-9F92E6A6F9A8}"/>
              </a:ext>
            </a:extLst>
          </p:cNvPr>
          <p:cNvSpPr>
            <a:spLocks noGrp="1"/>
          </p:cNvSpPr>
          <p:nvPr>
            <p:ph type="body" idx="1"/>
          </p:nvPr>
        </p:nvSpPr>
        <p:spPr/>
        <p:txBody>
          <a:bodyPr/>
          <a:lstStyle/>
          <a:p>
            <a:r>
              <a:rPr lang="en-US" dirty="0"/>
              <a:t>Azure Network Watcher
Azure Security Center
Azure Monitor &amp; Diagnostics
Azure Advisors
Azure Service Health
Operations Management Suite – Log Analytics
Application Insights
Power BI</a:t>
            </a:r>
          </a:p>
        </p:txBody>
      </p:sp>
    </p:spTree>
    <p:extLst>
      <p:ext uri="{BB962C8B-B14F-4D97-AF65-F5344CB8AC3E}">
        <p14:creationId xmlns:p14="http://schemas.microsoft.com/office/powerpoint/2010/main" val="1596735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2db04136-a52d-4c39-be3c-23e3881da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4215-CA31-46E0-87DC-514F44DA7664}"/>
              </a:ext>
            </a:extLst>
          </p:cNvPr>
          <p:cNvSpPr>
            <a:spLocks noGrp="1"/>
          </p:cNvSpPr>
          <p:nvPr>
            <p:ph type="title"/>
          </p:nvPr>
        </p:nvSpPr>
        <p:spPr/>
        <p:txBody>
          <a:bodyPr/>
          <a:lstStyle/>
          <a:p>
            <a:r>
              <a:rPr lang="en-US" dirty="0"/>
              <a:t>Azure Backup Monitoring with Log Analytics</a:t>
            </a:r>
          </a:p>
        </p:txBody>
      </p:sp>
      <p:grpSp>
        <p:nvGrpSpPr>
          <p:cNvPr id="3" name="Group 2" descr="Using Log Analytics to monitor backups in transit to Azure Backup">
            <a:extLst>
              <a:ext uri="{FF2B5EF4-FFF2-40B4-BE49-F238E27FC236}">
                <a16:creationId xmlns:a16="http://schemas.microsoft.com/office/drawing/2014/main" id="{F3154002-C7A2-4623-AB42-BCF29232BC35}"/>
              </a:ext>
            </a:extLst>
          </p:cNvPr>
          <p:cNvGrpSpPr/>
          <p:nvPr/>
        </p:nvGrpSpPr>
        <p:grpSpPr>
          <a:xfrm>
            <a:off x="223215" y="1804462"/>
            <a:ext cx="8526234" cy="3703849"/>
            <a:chOff x="223215" y="1804462"/>
            <a:chExt cx="8526234" cy="3703849"/>
          </a:xfrm>
        </p:grpSpPr>
        <p:sp>
          <p:nvSpPr>
            <p:cNvPr id="16" name="Arrow: Right 15">
              <a:extLst>
                <a:ext uri="{FF2B5EF4-FFF2-40B4-BE49-F238E27FC236}">
                  <a16:creationId xmlns:a16="http://schemas.microsoft.com/office/drawing/2014/main" id="{335BD7BB-1B46-40E8-92EF-AB417ADC689C}"/>
                </a:ext>
              </a:extLst>
            </p:cNvPr>
            <p:cNvSpPr/>
            <p:nvPr/>
          </p:nvSpPr>
          <p:spPr bwMode="auto">
            <a:xfrm>
              <a:off x="2247213" y="3152615"/>
              <a:ext cx="1692046" cy="448149"/>
            </a:xfrm>
            <a:prstGeom prst="rightArrow">
              <a:avLst/>
            </a:prstGeom>
            <a:noFill/>
            <a:ln>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60EC129E-8327-499C-9378-012921801625}"/>
                </a:ext>
              </a:extLst>
            </p:cNvPr>
            <p:cNvSpPr txBox="1"/>
            <p:nvPr/>
          </p:nvSpPr>
          <p:spPr>
            <a:xfrm>
              <a:off x="3970301" y="1883586"/>
              <a:ext cx="1916781" cy="359557"/>
            </a:xfrm>
            <a:prstGeom prst="rect">
              <a:avLst/>
            </a:prstGeom>
            <a:noFill/>
          </p:spPr>
          <p:txBody>
            <a:bodyPr wrap="square" lIns="134444" tIns="107555" rIns="134444" bIns="107555" rtlCol="0">
              <a:spAutoFit/>
            </a:bodyPr>
            <a:lstStyle/>
            <a:p>
              <a:pPr algn="ctr" defTabSz="685644">
                <a:lnSpc>
                  <a:spcPct val="90000"/>
                </a:lnSpc>
                <a:spcAft>
                  <a:spcPts val="441"/>
                </a:spcAft>
                <a:defRPr/>
              </a:pPr>
              <a:r>
                <a:rPr lang="en-US" sz="1028" b="1" dirty="0">
                  <a:gradFill>
                    <a:gsLst>
                      <a:gs pos="2917">
                        <a:srgbClr val="353535"/>
                      </a:gs>
                      <a:gs pos="30000">
                        <a:srgbClr val="353535"/>
                      </a:gs>
                    </a:gsLst>
                    <a:lin ang="5400000" scaled="0"/>
                  </a:gradFill>
                  <a:latin typeface="Segoe UI Semilight"/>
                </a:rPr>
                <a:t>Log Analytics</a:t>
              </a:r>
            </a:p>
          </p:txBody>
        </p:sp>
        <p:grpSp>
          <p:nvGrpSpPr>
            <p:cNvPr id="18" name="Group 17">
              <a:extLst>
                <a:ext uri="{FF2B5EF4-FFF2-40B4-BE49-F238E27FC236}">
                  <a16:creationId xmlns:a16="http://schemas.microsoft.com/office/drawing/2014/main" id="{80AA23A7-E283-4FBC-A598-E0ED32375658}"/>
                </a:ext>
              </a:extLst>
            </p:cNvPr>
            <p:cNvGrpSpPr/>
            <p:nvPr/>
          </p:nvGrpSpPr>
          <p:grpSpPr>
            <a:xfrm>
              <a:off x="223215" y="1804462"/>
              <a:ext cx="1939987" cy="2648376"/>
              <a:chOff x="-144464" y="1267034"/>
              <a:chExt cx="3084899" cy="3864000"/>
            </a:xfrm>
          </p:grpSpPr>
          <p:pic>
            <p:nvPicPr>
              <p:cNvPr id="19" name="Picture 18">
                <a:extLst>
                  <a:ext uri="{FF2B5EF4-FFF2-40B4-BE49-F238E27FC236}">
                    <a16:creationId xmlns:a16="http://schemas.microsoft.com/office/drawing/2014/main" id="{922DE7C9-14E3-489C-B9E2-26D7834B5A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6834" y="1897061"/>
                <a:ext cx="1081198" cy="999746"/>
              </a:xfrm>
              <a:prstGeom prst="rect">
                <a:avLst/>
              </a:prstGeom>
            </p:spPr>
          </p:pic>
          <p:pic>
            <p:nvPicPr>
              <p:cNvPr id="20" name="Picture 19">
                <a:extLst>
                  <a:ext uri="{FF2B5EF4-FFF2-40B4-BE49-F238E27FC236}">
                    <a16:creationId xmlns:a16="http://schemas.microsoft.com/office/drawing/2014/main" id="{9E562B07-E9CA-486F-AAB5-F9AA38EC56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794" y="3626184"/>
                <a:ext cx="1096119" cy="999746"/>
              </a:xfrm>
              <a:prstGeom prst="rect">
                <a:avLst/>
              </a:prstGeom>
            </p:spPr>
          </p:pic>
          <p:sp>
            <p:nvSpPr>
              <p:cNvPr id="21" name="Rectangle 20">
                <a:extLst>
                  <a:ext uri="{FF2B5EF4-FFF2-40B4-BE49-F238E27FC236}">
                    <a16:creationId xmlns:a16="http://schemas.microsoft.com/office/drawing/2014/main" id="{9E702046-4D6C-4E77-9B7E-39600DD64542}"/>
                  </a:ext>
                </a:extLst>
              </p:cNvPr>
              <p:cNvSpPr/>
              <p:nvPr/>
            </p:nvSpPr>
            <p:spPr bwMode="auto">
              <a:xfrm>
                <a:off x="980173" y="3761371"/>
                <a:ext cx="685800" cy="5334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 name="Picture 21">
                <a:extLst>
                  <a:ext uri="{FF2B5EF4-FFF2-40B4-BE49-F238E27FC236}">
                    <a16:creationId xmlns:a16="http://schemas.microsoft.com/office/drawing/2014/main" id="{9E97D381-B7A7-4866-BB26-3421A1C52A4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2542" y="3472290"/>
                <a:ext cx="874503" cy="1064005"/>
              </a:xfrm>
              <a:prstGeom prst="rect">
                <a:avLst/>
              </a:prstGeom>
            </p:spPr>
          </p:pic>
          <p:pic>
            <p:nvPicPr>
              <p:cNvPr id="23" name="Picture 22">
                <a:extLst>
                  <a:ext uri="{FF2B5EF4-FFF2-40B4-BE49-F238E27FC236}">
                    <a16:creationId xmlns:a16="http://schemas.microsoft.com/office/drawing/2014/main" id="{5CA567EB-D593-4A66-A84A-D34E7C30EE8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433" y="4159585"/>
                <a:ext cx="466345" cy="466345"/>
              </a:xfrm>
              <a:prstGeom prst="rect">
                <a:avLst/>
              </a:prstGeom>
            </p:spPr>
          </p:pic>
          <p:pic>
            <p:nvPicPr>
              <p:cNvPr id="24" name="Picture 23">
                <a:extLst>
                  <a:ext uri="{FF2B5EF4-FFF2-40B4-BE49-F238E27FC236}">
                    <a16:creationId xmlns:a16="http://schemas.microsoft.com/office/drawing/2014/main" id="{BF8C757D-EF9E-46FC-A449-84FFE756F95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07031" y="1267034"/>
                <a:ext cx="847344" cy="847345"/>
              </a:xfrm>
              <a:prstGeom prst="rect">
                <a:avLst/>
              </a:prstGeom>
            </p:spPr>
          </p:pic>
          <p:sp>
            <p:nvSpPr>
              <p:cNvPr id="25" name="TextBox 24">
                <a:extLst>
                  <a:ext uri="{FF2B5EF4-FFF2-40B4-BE49-F238E27FC236}">
                    <a16:creationId xmlns:a16="http://schemas.microsoft.com/office/drawing/2014/main" id="{133284C6-041D-4D9F-A0B3-B4A2BB102658}"/>
                  </a:ext>
                </a:extLst>
              </p:cNvPr>
              <p:cNvSpPr txBox="1"/>
              <p:nvPr/>
            </p:nvSpPr>
            <p:spPr>
              <a:xfrm>
                <a:off x="-107564" y="2903690"/>
                <a:ext cx="3047999" cy="524596"/>
              </a:xfrm>
              <a:prstGeom prst="rect">
                <a:avLst/>
              </a:prstGeom>
              <a:noFill/>
            </p:spPr>
            <p:txBody>
              <a:bodyPr wrap="square" lIns="134444" tIns="107555" rIns="134444" bIns="107555" rtlCol="0">
                <a:spAutoFit/>
              </a:bodyPr>
              <a:lstStyle/>
              <a:p>
                <a:pPr algn="ctr" defTabSz="685644">
                  <a:lnSpc>
                    <a:spcPct val="90000"/>
                  </a:lnSpc>
                  <a:spcAft>
                    <a:spcPts val="441"/>
                  </a:spcAft>
                  <a:defRPr/>
                </a:pPr>
                <a:r>
                  <a:rPr lang="en-US" sz="1028" dirty="0">
                    <a:gradFill>
                      <a:gsLst>
                        <a:gs pos="2917">
                          <a:srgbClr val="353535"/>
                        </a:gs>
                        <a:gs pos="30000">
                          <a:srgbClr val="353535"/>
                        </a:gs>
                      </a:gsLst>
                      <a:lin ang="5400000" scaled="0"/>
                    </a:gradFill>
                    <a:latin typeface="Segoe UI Semilight"/>
                  </a:rPr>
                  <a:t>Azure VM Backup</a:t>
                </a:r>
              </a:p>
            </p:txBody>
          </p:sp>
          <p:sp>
            <p:nvSpPr>
              <p:cNvPr id="26" name="TextBox 25">
                <a:extLst>
                  <a:ext uri="{FF2B5EF4-FFF2-40B4-BE49-F238E27FC236}">
                    <a16:creationId xmlns:a16="http://schemas.microsoft.com/office/drawing/2014/main" id="{FCFFBCF6-C651-4DD3-BF49-1949E951F900}"/>
                  </a:ext>
                </a:extLst>
              </p:cNvPr>
              <p:cNvSpPr txBox="1"/>
              <p:nvPr/>
            </p:nvSpPr>
            <p:spPr>
              <a:xfrm>
                <a:off x="-144464" y="4606438"/>
                <a:ext cx="3047999" cy="524596"/>
              </a:xfrm>
              <a:prstGeom prst="rect">
                <a:avLst/>
              </a:prstGeom>
              <a:noFill/>
            </p:spPr>
            <p:txBody>
              <a:bodyPr wrap="square" lIns="134444" tIns="107555" rIns="134444" bIns="107555" rtlCol="0">
                <a:spAutoFit/>
              </a:bodyPr>
              <a:lstStyle/>
              <a:p>
                <a:pPr algn="ctr" defTabSz="685644">
                  <a:lnSpc>
                    <a:spcPct val="90000"/>
                  </a:lnSpc>
                  <a:spcAft>
                    <a:spcPts val="441"/>
                  </a:spcAft>
                  <a:defRPr/>
                </a:pPr>
                <a:r>
                  <a:rPr lang="en-US" sz="1028" dirty="0">
                    <a:gradFill>
                      <a:gsLst>
                        <a:gs pos="2917">
                          <a:srgbClr val="353535"/>
                        </a:gs>
                        <a:gs pos="30000">
                          <a:srgbClr val="353535"/>
                        </a:gs>
                      </a:gsLst>
                      <a:lin ang="5400000" scaled="0"/>
                    </a:gradFill>
                    <a:latin typeface="Segoe UI Semilight"/>
                  </a:rPr>
                  <a:t>Azure Backup Agent Backup</a:t>
                </a:r>
              </a:p>
            </p:txBody>
          </p:sp>
        </p:grpSp>
        <p:sp>
          <p:nvSpPr>
            <p:cNvPr id="27" name="Rectangle: Rounded Corners 26">
              <a:extLst>
                <a:ext uri="{FF2B5EF4-FFF2-40B4-BE49-F238E27FC236}">
                  <a16:creationId xmlns:a16="http://schemas.microsoft.com/office/drawing/2014/main" id="{7948E0D0-3D6D-41B8-A52E-F445BDB98BE8}"/>
                </a:ext>
              </a:extLst>
            </p:cNvPr>
            <p:cNvSpPr/>
            <p:nvPr/>
          </p:nvSpPr>
          <p:spPr bwMode="auto">
            <a:xfrm>
              <a:off x="223215" y="1804462"/>
              <a:ext cx="1916781" cy="3038801"/>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TextBox 27">
              <a:extLst>
                <a:ext uri="{FF2B5EF4-FFF2-40B4-BE49-F238E27FC236}">
                  <a16:creationId xmlns:a16="http://schemas.microsoft.com/office/drawing/2014/main" id="{1E5B5437-C450-42F3-8246-0DC8235372B5}"/>
                </a:ext>
              </a:extLst>
            </p:cNvPr>
            <p:cNvSpPr txBox="1"/>
            <p:nvPr/>
          </p:nvSpPr>
          <p:spPr>
            <a:xfrm>
              <a:off x="2134844" y="2663667"/>
              <a:ext cx="1916781" cy="400594"/>
            </a:xfrm>
            <a:prstGeom prst="rect">
              <a:avLst/>
            </a:prstGeom>
            <a:noFill/>
          </p:spPr>
          <p:txBody>
            <a:bodyPr wrap="square" lIns="134444" tIns="107555" rIns="134444" bIns="107555" rtlCol="0">
              <a:spAutoFit/>
            </a:bodyPr>
            <a:lstStyle/>
            <a:p>
              <a:pPr algn="ctr" defTabSz="685644">
                <a:lnSpc>
                  <a:spcPct val="90000"/>
                </a:lnSpc>
                <a:spcAft>
                  <a:spcPts val="441"/>
                </a:spcAft>
                <a:defRPr/>
              </a:pPr>
              <a:r>
                <a:rPr lang="en-US" sz="1324" b="1" dirty="0">
                  <a:gradFill>
                    <a:gsLst>
                      <a:gs pos="2917">
                        <a:srgbClr val="353535"/>
                      </a:gs>
                      <a:gs pos="30000">
                        <a:srgbClr val="353535"/>
                      </a:gs>
                    </a:gsLst>
                    <a:lin ang="5400000" scaled="0"/>
                  </a:gradFill>
                  <a:latin typeface="Segoe UI Semilight"/>
                </a:rPr>
                <a:t>Data Model</a:t>
              </a:r>
            </a:p>
          </p:txBody>
        </p:sp>
        <p:sp>
          <p:nvSpPr>
            <p:cNvPr id="29" name="TextBox 28">
              <a:extLst>
                <a:ext uri="{FF2B5EF4-FFF2-40B4-BE49-F238E27FC236}">
                  <a16:creationId xmlns:a16="http://schemas.microsoft.com/office/drawing/2014/main" id="{00E1AB63-2CB7-4AD6-8974-02271640DA85}"/>
                </a:ext>
              </a:extLst>
            </p:cNvPr>
            <p:cNvSpPr txBox="1"/>
            <p:nvPr/>
          </p:nvSpPr>
          <p:spPr>
            <a:xfrm>
              <a:off x="250199" y="5124901"/>
              <a:ext cx="1913001" cy="383410"/>
            </a:xfrm>
            <a:prstGeom prst="rect">
              <a:avLst/>
            </a:prstGeom>
            <a:solidFill>
              <a:srgbClr val="002060"/>
            </a:solidFill>
          </p:spPr>
          <p:txBody>
            <a:bodyPr wrap="square" lIns="134444" tIns="107555" rIns="134444" bIns="107555" rtlCol="0">
              <a:spAutoFit/>
            </a:bodyPr>
            <a:lstStyle/>
            <a:p>
              <a:pPr algn="ctr" defTabSz="685644">
                <a:lnSpc>
                  <a:spcPct val="90000"/>
                </a:lnSpc>
                <a:spcAft>
                  <a:spcPts val="441"/>
                </a:spcAft>
                <a:defRPr/>
              </a:pPr>
              <a:r>
                <a:rPr lang="en-US" sz="1200" dirty="0">
                  <a:solidFill>
                    <a:srgbClr val="FFFFFF"/>
                  </a:solidFill>
                  <a:latin typeface="Segoe UI Semilight"/>
                </a:rPr>
                <a:t>No infrastructure</a:t>
              </a:r>
            </a:p>
          </p:txBody>
        </p:sp>
        <p:sp>
          <p:nvSpPr>
            <p:cNvPr id="30" name="TextBox 29">
              <a:extLst>
                <a:ext uri="{FF2B5EF4-FFF2-40B4-BE49-F238E27FC236}">
                  <a16:creationId xmlns:a16="http://schemas.microsoft.com/office/drawing/2014/main" id="{0A8EE792-C0DF-4F91-B71D-D940461934AE}"/>
                </a:ext>
              </a:extLst>
            </p:cNvPr>
            <p:cNvSpPr txBox="1"/>
            <p:nvPr/>
          </p:nvSpPr>
          <p:spPr>
            <a:xfrm>
              <a:off x="2445616" y="5124901"/>
              <a:ext cx="1913001" cy="383410"/>
            </a:xfrm>
            <a:prstGeom prst="rect">
              <a:avLst/>
            </a:prstGeom>
            <a:solidFill>
              <a:srgbClr val="002060"/>
            </a:solidFill>
          </p:spPr>
          <p:txBody>
            <a:bodyPr wrap="square" lIns="134444" tIns="107555" rIns="134444" bIns="107555" rtlCol="0">
              <a:spAutoFit/>
            </a:bodyPr>
            <a:lstStyle/>
            <a:p>
              <a:pPr algn="ctr" defTabSz="685644">
                <a:lnSpc>
                  <a:spcPct val="90000"/>
                </a:lnSpc>
                <a:spcAft>
                  <a:spcPts val="441"/>
                </a:spcAft>
                <a:defRPr/>
              </a:pPr>
              <a:r>
                <a:rPr lang="en-US" sz="1200" dirty="0">
                  <a:solidFill>
                    <a:srgbClr val="FFFFFF"/>
                  </a:solidFill>
                  <a:latin typeface="Segoe UI Semilight"/>
                </a:rPr>
                <a:t>Enterprise Wide</a:t>
              </a:r>
            </a:p>
          </p:txBody>
        </p:sp>
        <p:sp>
          <p:nvSpPr>
            <p:cNvPr id="31" name="TextBox 30">
              <a:extLst>
                <a:ext uri="{FF2B5EF4-FFF2-40B4-BE49-F238E27FC236}">
                  <a16:creationId xmlns:a16="http://schemas.microsoft.com/office/drawing/2014/main" id="{947EF877-EB78-4567-91BE-C6EC9D2C6B51}"/>
                </a:ext>
              </a:extLst>
            </p:cNvPr>
            <p:cNvSpPr txBox="1"/>
            <p:nvPr/>
          </p:nvSpPr>
          <p:spPr>
            <a:xfrm>
              <a:off x="4641032" y="5124901"/>
              <a:ext cx="1913001" cy="383410"/>
            </a:xfrm>
            <a:prstGeom prst="rect">
              <a:avLst/>
            </a:prstGeom>
            <a:solidFill>
              <a:srgbClr val="002060"/>
            </a:solidFill>
          </p:spPr>
          <p:txBody>
            <a:bodyPr wrap="square" lIns="134444" tIns="107555" rIns="134444" bIns="107555" rtlCol="0">
              <a:spAutoFit/>
            </a:bodyPr>
            <a:lstStyle/>
            <a:p>
              <a:pPr algn="ctr" defTabSz="685644">
                <a:lnSpc>
                  <a:spcPct val="90000"/>
                </a:lnSpc>
                <a:spcAft>
                  <a:spcPts val="441"/>
                </a:spcAft>
                <a:defRPr/>
              </a:pPr>
              <a:r>
                <a:rPr lang="en-US" sz="1200" dirty="0">
                  <a:solidFill>
                    <a:srgbClr val="FFFFFF"/>
                  </a:solidFill>
                  <a:latin typeface="Segoe UI Semilight"/>
                </a:rPr>
                <a:t>Custom Queries (KQL)</a:t>
              </a:r>
            </a:p>
          </p:txBody>
        </p:sp>
        <p:sp>
          <p:nvSpPr>
            <p:cNvPr id="32" name="TextBox 31">
              <a:extLst>
                <a:ext uri="{FF2B5EF4-FFF2-40B4-BE49-F238E27FC236}">
                  <a16:creationId xmlns:a16="http://schemas.microsoft.com/office/drawing/2014/main" id="{C91499E0-70BD-4613-BD1B-86C7952BEC74}"/>
                </a:ext>
              </a:extLst>
            </p:cNvPr>
            <p:cNvSpPr txBox="1"/>
            <p:nvPr/>
          </p:nvSpPr>
          <p:spPr>
            <a:xfrm>
              <a:off x="6836448" y="5124901"/>
              <a:ext cx="1913001" cy="383410"/>
            </a:xfrm>
            <a:prstGeom prst="rect">
              <a:avLst/>
            </a:prstGeom>
            <a:solidFill>
              <a:srgbClr val="002060"/>
            </a:solidFill>
          </p:spPr>
          <p:txBody>
            <a:bodyPr wrap="square" lIns="134444" tIns="107555" rIns="134444" bIns="107555" rtlCol="0">
              <a:spAutoFit/>
            </a:bodyPr>
            <a:lstStyle/>
            <a:p>
              <a:pPr algn="ctr" defTabSz="685644">
                <a:lnSpc>
                  <a:spcPct val="90000"/>
                </a:lnSpc>
                <a:spcAft>
                  <a:spcPts val="441"/>
                </a:spcAft>
                <a:defRPr/>
              </a:pPr>
              <a:r>
                <a:rPr lang="en-US" sz="1200" dirty="0">
                  <a:solidFill>
                    <a:srgbClr val="FFFFFF"/>
                  </a:solidFill>
                  <a:latin typeface="Segoe UI Semilight"/>
                </a:rPr>
                <a:t>ITSM Integration</a:t>
              </a:r>
            </a:p>
          </p:txBody>
        </p:sp>
        <p:pic>
          <p:nvPicPr>
            <p:cNvPr id="33" name="Picture 32">
              <a:extLst>
                <a:ext uri="{FF2B5EF4-FFF2-40B4-BE49-F238E27FC236}">
                  <a16:creationId xmlns:a16="http://schemas.microsoft.com/office/drawing/2014/main" id="{219221FF-CCB8-4DFB-AA8C-A1761321933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70301" y="1846177"/>
              <a:ext cx="434575" cy="434575"/>
            </a:xfrm>
            <a:prstGeom prst="rect">
              <a:avLst/>
            </a:prstGeom>
          </p:spPr>
        </p:pic>
        <p:pic>
          <p:nvPicPr>
            <p:cNvPr id="34" name="Picture 33">
              <a:extLst>
                <a:ext uri="{FF2B5EF4-FFF2-40B4-BE49-F238E27FC236}">
                  <a16:creationId xmlns:a16="http://schemas.microsoft.com/office/drawing/2014/main" id="{92F6F176-E660-43BF-BE0C-F3A442A7B01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70301" y="2280751"/>
              <a:ext cx="4322567" cy="2642852"/>
            </a:xfrm>
            <a:prstGeom prst="rect">
              <a:avLst/>
            </a:prstGeom>
          </p:spPr>
        </p:pic>
      </p:grpSp>
    </p:spTree>
    <p:extLst>
      <p:ext uri="{BB962C8B-B14F-4D97-AF65-F5344CB8AC3E}">
        <p14:creationId xmlns:p14="http://schemas.microsoft.com/office/powerpoint/2010/main" val="3477082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064b6dbe-7d83-48b1-8e79-57fcb5899f6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7C98-6ACF-4125-9108-C3D2D07B9208}"/>
              </a:ext>
            </a:extLst>
          </p:cNvPr>
          <p:cNvSpPr>
            <a:spLocks noGrp="1"/>
          </p:cNvSpPr>
          <p:nvPr>
            <p:ph type="title"/>
          </p:nvPr>
        </p:nvSpPr>
        <p:spPr/>
        <p:txBody>
          <a:bodyPr/>
          <a:lstStyle/>
          <a:p>
            <a:r>
              <a:rPr lang="en-US" dirty="0"/>
              <a:t>Azure Backup Reports with Power BI</a:t>
            </a:r>
          </a:p>
        </p:txBody>
      </p:sp>
      <p:grpSp>
        <p:nvGrpSpPr>
          <p:cNvPr id="3" name="Group 2" descr="Reporting on backup metadata using Power BI">
            <a:extLst>
              <a:ext uri="{FF2B5EF4-FFF2-40B4-BE49-F238E27FC236}">
                <a16:creationId xmlns:a16="http://schemas.microsoft.com/office/drawing/2014/main" id="{B9DFE8FF-45AA-4149-8201-A6DF1BBB5CD7}"/>
              </a:ext>
            </a:extLst>
          </p:cNvPr>
          <p:cNvGrpSpPr/>
          <p:nvPr/>
        </p:nvGrpSpPr>
        <p:grpSpPr>
          <a:xfrm>
            <a:off x="223215" y="1730919"/>
            <a:ext cx="8690890" cy="3777392"/>
            <a:chOff x="223215" y="1730919"/>
            <a:chExt cx="8690890" cy="3777392"/>
          </a:xfrm>
        </p:grpSpPr>
        <p:grpSp>
          <p:nvGrpSpPr>
            <p:cNvPr id="4" name="Group 3">
              <a:extLst>
                <a:ext uri="{FF2B5EF4-FFF2-40B4-BE49-F238E27FC236}">
                  <a16:creationId xmlns:a16="http://schemas.microsoft.com/office/drawing/2014/main" id="{D7B109FA-8E41-4A71-80D1-1CDA21E6AFB0}"/>
                </a:ext>
              </a:extLst>
            </p:cNvPr>
            <p:cNvGrpSpPr/>
            <p:nvPr/>
          </p:nvGrpSpPr>
          <p:grpSpPr>
            <a:xfrm>
              <a:off x="223215" y="1804462"/>
              <a:ext cx="1939987" cy="2648376"/>
              <a:chOff x="-144464" y="1267034"/>
              <a:chExt cx="3084899" cy="3864000"/>
            </a:xfrm>
          </p:grpSpPr>
          <p:pic>
            <p:nvPicPr>
              <p:cNvPr id="5" name="Picture 4">
                <a:extLst>
                  <a:ext uri="{FF2B5EF4-FFF2-40B4-BE49-F238E27FC236}">
                    <a16:creationId xmlns:a16="http://schemas.microsoft.com/office/drawing/2014/main" id="{E9822A9D-B9B4-4AB5-9164-D6E0F7F90A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6834" y="1897061"/>
                <a:ext cx="1081198" cy="999746"/>
              </a:xfrm>
              <a:prstGeom prst="rect">
                <a:avLst/>
              </a:prstGeom>
            </p:spPr>
          </p:pic>
          <p:pic>
            <p:nvPicPr>
              <p:cNvPr id="6" name="Picture 5">
                <a:extLst>
                  <a:ext uri="{FF2B5EF4-FFF2-40B4-BE49-F238E27FC236}">
                    <a16:creationId xmlns:a16="http://schemas.microsoft.com/office/drawing/2014/main" id="{69393E49-7509-4971-B828-2A44FB062C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794" y="3626184"/>
                <a:ext cx="1096119" cy="999746"/>
              </a:xfrm>
              <a:prstGeom prst="rect">
                <a:avLst/>
              </a:prstGeom>
            </p:spPr>
          </p:pic>
          <p:sp>
            <p:nvSpPr>
              <p:cNvPr id="7" name="Rectangle 6">
                <a:extLst>
                  <a:ext uri="{FF2B5EF4-FFF2-40B4-BE49-F238E27FC236}">
                    <a16:creationId xmlns:a16="http://schemas.microsoft.com/office/drawing/2014/main" id="{C74EB190-0004-43D9-B3E5-229746881ED6}"/>
                  </a:ext>
                </a:extLst>
              </p:cNvPr>
              <p:cNvSpPr/>
              <p:nvPr/>
            </p:nvSpPr>
            <p:spPr bwMode="auto">
              <a:xfrm>
                <a:off x="980173" y="3761371"/>
                <a:ext cx="685800" cy="5334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lvl="0" algn="ctr" defTabSz="685445">
                  <a:lnSpc>
                    <a:spcPct val="90000"/>
                  </a:lnSpc>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95E647B7-4FAA-4A8D-8D35-BDEFDD618D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2542" y="3472290"/>
                <a:ext cx="874503" cy="1064005"/>
              </a:xfrm>
              <a:prstGeom prst="rect">
                <a:avLst/>
              </a:prstGeom>
            </p:spPr>
          </p:pic>
          <p:pic>
            <p:nvPicPr>
              <p:cNvPr id="9" name="Picture 8">
                <a:extLst>
                  <a:ext uri="{FF2B5EF4-FFF2-40B4-BE49-F238E27FC236}">
                    <a16:creationId xmlns:a16="http://schemas.microsoft.com/office/drawing/2014/main" id="{57EA94D1-F85E-4C2C-824D-04CD5EA33B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433" y="4159585"/>
                <a:ext cx="466345" cy="466345"/>
              </a:xfrm>
              <a:prstGeom prst="rect">
                <a:avLst/>
              </a:prstGeom>
            </p:spPr>
          </p:pic>
          <p:pic>
            <p:nvPicPr>
              <p:cNvPr id="10" name="Picture 9">
                <a:extLst>
                  <a:ext uri="{FF2B5EF4-FFF2-40B4-BE49-F238E27FC236}">
                    <a16:creationId xmlns:a16="http://schemas.microsoft.com/office/drawing/2014/main" id="{271CD625-CCA1-424B-B596-178B468E36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07031" y="1267034"/>
                <a:ext cx="847344" cy="847345"/>
              </a:xfrm>
              <a:prstGeom prst="rect">
                <a:avLst/>
              </a:prstGeom>
            </p:spPr>
          </p:pic>
          <p:sp>
            <p:nvSpPr>
              <p:cNvPr id="11" name="TextBox 10">
                <a:extLst>
                  <a:ext uri="{FF2B5EF4-FFF2-40B4-BE49-F238E27FC236}">
                    <a16:creationId xmlns:a16="http://schemas.microsoft.com/office/drawing/2014/main" id="{5FB647E6-29B8-4303-A47A-873FDEC3F480}"/>
                  </a:ext>
                </a:extLst>
              </p:cNvPr>
              <p:cNvSpPr txBox="1"/>
              <p:nvPr/>
            </p:nvSpPr>
            <p:spPr>
              <a:xfrm>
                <a:off x="-107564" y="2903690"/>
                <a:ext cx="3047999" cy="524596"/>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1028" dirty="0">
                    <a:gradFill>
                      <a:gsLst>
                        <a:gs pos="2917">
                          <a:srgbClr val="353535"/>
                        </a:gs>
                        <a:gs pos="30000">
                          <a:srgbClr val="353535"/>
                        </a:gs>
                      </a:gsLst>
                      <a:lin ang="5400000" scaled="0"/>
                    </a:gradFill>
                    <a:latin typeface="Segoe UI Semilight"/>
                  </a:rPr>
                  <a:t>Azure VM Backup</a:t>
                </a:r>
              </a:p>
            </p:txBody>
          </p:sp>
          <p:sp>
            <p:nvSpPr>
              <p:cNvPr id="12" name="TextBox 11">
                <a:extLst>
                  <a:ext uri="{FF2B5EF4-FFF2-40B4-BE49-F238E27FC236}">
                    <a16:creationId xmlns:a16="http://schemas.microsoft.com/office/drawing/2014/main" id="{B1DEBF9C-A7BE-45BE-A374-A9922BEDA4BE}"/>
                  </a:ext>
                </a:extLst>
              </p:cNvPr>
              <p:cNvSpPr txBox="1"/>
              <p:nvPr/>
            </p:nvSpPr>
            <p:spPr>
              <a:xfrm>
                <a:off x="-144464" y="4606438"/>
                <a:ext cx="3047999" cy="524596"/>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1028" dirty="0">
                    <a:gradFill>
                      <a:gsLst>
                        <a:gs pos="2917">
                          <a:srgbClr val="353535"/>
                        </a:gs>
                        <a:gs pos="30000">
                          <a:srgbClr val="353535"/>
                        </a:gs>
                      </a:gsLst>
                      <a:lin ang="5400000" scaled="0"/>
                    </a:gradFill>
                    <a:latin typeface="Segoe UI Semilight"/>
                  </a:rPr>
                  <a:t>Azure Backup Agent Backup</a:t>
                </a:r>
              </a:p>
            </p:txBody>
          </p:sp>
        </p:grpSp>
        <p:sp>
          <p:nvSpPr>
            <p:cNvPr id="13" name="Rectangle: Rounded Corners 12">
              <a:extLst>
                <a:ext uri="{FF2B5EF4-FFF2-40B4-BE49-F238E27FC236}">
                  <a16:creationId xmlns:a16="http://schemas.microsoft.com/office/drawing/2014/main" id="{A40066E4-B406-494F-8AD1-F08F2D76C90C}"/>
                </a:ext>
              </a:extLst>
            </p:cNvPr>
            <p:cNvSpPr/>
            <p:nvPr/>
          </p:nvSpPr>
          <p:spPr bwMode="auto">
            <a:xfrm>
              <a:off x="223215" y="1749609"/>
              <a:ext cx="1916781" cy="2799764"/>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lvl="0" algn="ctr" defTabSz="685445">
                <a:lnSpc>
                  <a:spcPct val="90000"/>
                </a:lnSpc>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Arrow: Right 13">
              <a:extLst>
                <a:ext uri="{FF2B5EF4-FFF2-40B4-BE49-F238E27FC236}">
                  <a16:creationId xmlns:a16="http://schemas.microsoft.com/office/drawing/2014/main" id="{E6FA42EF-7E89-41AF-BB2D-99CA78278880}"/>
                </a:ext>
              </a:extLst>
            </p:cNvPr>
            <p:cNvSpPr/>
            <p:nvPr/>
          </p:nvSpPr>
          <p:spPr bwMode="auto">
            <a:xfrm>
              <a:off x="2275237" y="3036870"/>
              <a:ext cx="1291695" cy="448149"/>
            </a:xfrm>
            <a:prstGeom prst="rightArrow">
              <a:avLst/>
            </a:prstGeom>
            <a:noFill/>
            <a:ln>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lvl="0" algn="ctr" defTabSz="685445">
                <a:lnSpc>
                  <a:spcPct val="90000"/>
                </a:lnSpc>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Arrow: Right 14">
              <a:extLst>
                <a:ext uri="{FF2B5EF4-FFF2-40B4-BE49-F238E27FC236}">
                  <a16:creationId xmlns:a16="http://schemas.microsoft.com/office/drawing/2014/main" id="{26FD1235-8562-40C8-8364-0C490D7F6CC8}"/>
                </a:ext>
              </a:extLst>
            </p:cNvPr>
            <p:cNvSpPr/>
            <p:nvPr/>
          </p:nvSpPr>
          <p:spPr bwMode="auto">
            <a:xfrm>
              <a:off x="4684039" y="3036870"/>
              <a:ext cx="961943" cy="448149"/>
            </a:xfrm>
            <a:prstGeom prst="rightArrow">
              <a:avLst/>
            </a:prstGeom>
            <a:noFill/>
            <a:ln>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lvl="0" algn="ctr" defTabSz="685445">
                <a:lnSpc>
                  <a:spcPct val="90000"/>
                </a:lnSpc>
                <a:defRPr/>
              </a:pP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Picture 15">
              <a:extLst>
                <a:ext uri="{FF2B5EF4-FFF2-40B4-BE49-F238E27FC236}">
                  <a16:creationId xmlns:a16="http://schemas.microsoft.com/office/drawing/2014/main" id="{FBD73F30-511C-4A60-89B2-F821F4CA67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91535" y="2236282"/>
              <a:ext cx="3122570" cy="2120843"/>
            </a:xfrm>
            <a:prstGeom prst="rect">
              <a:avLst/>
            </a:prstGeom>
            <a:ln>
              <a:solidFill>
                <a:srgbClr val="0070C0"/>
              </a:solidFill>
            </a:ln>
          </p:spPr>
        </p:pic>
        <p:grpSp>
          <p:nvGrpSpPr>
            <p:cNvPr id="17" name="Group 16">
              <a:extLst>
                <a:ext uri="{FF2B5EF4-FFF2-40B4-BE49-F238E27FC236}">
                  <a16:creationId xmlns:a16="http://schemas.microsoft.com/office/drawing/2014/main" id="{C0491FF9-7584-4767-A099-32373F0123C4}"/>
                </a:ext>
              </a:extLst>
            </p:cNvPr>
            <p:cNvGrpSpPr/>
            <p:nvPr/>
          </p:nvGrpSpPr>
          <p:grpSpPr>
            <a:xfrm>
              <a:off x="3107976" y="2827045"/>
              <a:ext cx="1916781" cy="1222220"/>
              <a:chOff x="4226779" y="2678442"/>
              <a:chExt cx="2607325" cy="1662538"/>
            </a:xfrm>
          </p:grpSpPr>
          <p:pic>
            <p:nvPicPr>
              <p:cNvPr id="18" name="Picture 17">
                <a:extLst>
                  <a:ext uri="{FF2B5EF4-FFF2-40B4-BE49-F238E27FC236}">
                    <a16:creationId xmlns:a16="http://schemas.microsoft.com/office/drawing/2014/main" id="{D01CD119-B9D0-4EF6-A6CA-544E9E92202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58845" y="2678442"/>
                <a:ext cx="1183192" cy="1183192"/>
              </a:xfrm>
              <a:prstGeom prst="rect">
                <a:avLst/>
              </a:prstGeom>
            </p:spPr>
          </p:pic>
          <p:sp>
            <p:nvSpPr>
              <p:cNvPr id="19" name="TextBox 18">
                <a:extLst>
                  <a:ext uri="{FF2B5EF4-FFF2-40B4-BE49-F238E27FC236}">
                    <a16:creationId xmlns:a16="http://schemas.microsoft.com/office/drawing/2014/main" id="{B0100192-E6DC-465D-B49A-AEBC5E3D2D9C}"/>
                  </a:ext>
                </a:extLst>
              </p:cNvPr>
              <p:cNvSpPr txBox="1"/>
              <p:nvPr/>
            </p:nvSpPr>
            <p:spPr>
              <a:xfrm>
                <a:off x="4226779" y="3796067"/>
                <a:ext cx="2607325" cy="544913"/>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1324" dirty="0">
                    <a:gradFill>
                      <a:gsLst>
                        <a:gs pos="2917">
                          <a:srgbClr val="353535"/>
                        </a:gs>
                        <a:gs pos="30000">
                          <a:srgbClr val="353535"/>
                        </a:gs>
                      </a:gsLst>
                      <a:lin ang="5400000" scaled="0"/>
                    </a:gradFill>
                    <a:latin typeface="Segoe UI Semilight"/>
                  </a:rPr>
                  <a:t>Azure Storage</a:t>
                </a:r>
              </a:p>
            </p:txBody>
          </p:sp>
        </p:grpSp>
        <p:sp>
          <p:nvSpPr>
            <p:cNvPr id="20" name="TextBox 19">
              <a:extLst>
                <a:ext uri="{FF2B5EF4-FFF2-40B4-BE49-F238E27FC236}">
                  <a16:creationId xmlns:a16="http://schemas.microsoft.com/office/drawing/2014/main" id="{D7B08FE3-345B-4100-8930-048B8B831BD3}"/>
                </a:ext>
              </a:extLst>
            </p:cNvPr>
            <p:cNvSpPr txBox="1"/>
            <p:nvPr/>
          </p:nvSpPr>
          <p:spPr>
            <a:xfrm>
              <a:off x="5892858" y="1810812"/>
              <a:ext cx="1916781" cy="359557"/>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1028" dirty="0">
                  <a:gradFill>
                    <a:gsLst>
                      <a:gs pos="2917">
                        <a:srgbClr val="353535"/>
                      </a:gs>
                      <a:gs pos="30000">
                        <a:srgbClr val="353535"/>
                      </a:gs>
                    </a:gsLst>
                    <a:lin ang="5400000" scaled="0"/>
                  </a:gradFill>
                  <a:latin typeface="Segoe UI Semilight"/>
                </a:rPr>
                <a:t>Power BI Reports</a:t>
              </a:r>
            </a:p>
          </p:txBody>
        </p:sp>
        <p:pic>
          <p:nvPicPr>
            <p:cNvPr id="21" name="Picture 20">
              <a:extLst>
                <a:ext uri="{FF2B5EF4-FFF2-40B4-BE49-F238E27FC236}">
                  <a16:creationId xmlns:a16="http://schemas.microsoft.com/office/drawing/2014/main" id="{36751D1A-2850-41CA-94AA-9E76D6E99F1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791536" y="1730919"/>
              <a:ext cx="511316" cy="492086"/>
            </a:xfrm>
            <a:prstGeom prst="rect">
              <a:avLst/>
            </a:prstGeom>
          </p:spPr>
        </p:pic>
        <p:sp>
          <p:nvSpPr>
            <p:cNvPr id="22" name="TextBox 21">
              <a:extLst>
                <a:ext uri="{FF2B5EF4-FFF2-40B4-BE49-F238E27FC236}">
                  <a16:creationId xmlns:a16="http://schemas.microsoft.com/office/drawing/2014/main" id="{C3BEACAB-686D-4A47-9325-F09566FAD150}"/>
                </a:ext>
              </a:extLst>
            </p:cNvPr>
            <p:cNvSpPr txBox="1"/>
            <p:nvPr/>
          </p:nvSpPr>
          <p:spPr>
            <a:xfrm>
              <a:off x="4105361" y="2275285"/>
              <a:ext cx="1916781" cy="869953"/>
            </a:xfrm>
            <a:prstGeom prst="rect">
              <a:avLst/>
            </a:prstGeom>
            <a:noFill/>
          </p:spPr>
          <p:txBody>
            <a:bodyPr wrap="square" lIns="134444" tIns="107555" rIns="134444" bIns="107555" rtlCol="0">
              <a:spAutoFit/>
            </a:bodyPr>
            <a:lstStyle/>
            <a:p>
              <a:pPr lvl="0" algn="ctr" defTabSz="685644">
                <a:lnSpc>
                  <a:spcPct val="90000"/>
                </a:lnSpc>
                <a:spcAft>
                  <a:spcPts val="441"/>
                </a:spcAft>
                <a:defRPr/>
              </a:pPr>
              <a:r>
                <a:rPr lang="en-US" sz="1324" dirty="0">
                  <a:gradFill>
                    <a:gsLst>
                      <a:gs pos="2917">
                        <a:srgbClr val="353535"/>
                      </a:gs>
                      <a:gs pos="30000">
                        <a:srgbClr val="353535"/>
                      </a:gs>
                    </a:gsLst>
                    <a:lin ang="5400000" scaled="0"/>
                  </a:gradFill>
                  <a:latin typeface="Segoe UI Semilight"/>
                </a:rPr>
                <a:t>Data Model</a:t>
              </a:r>
            </a:p>
            <a:p>
              <a:pPr lvl="0" algn="ctr" defTabSz="685644">
                <a:lnSpc>
                  <a:spcPct val="90000"/>
                </a:lnSpc>
                <a:spcAft>
                  <a:spcPts val="441"/>
                </a:spcAft>
                <a:defRPr/>
              </a:pPr>
              <a:r>
                <a:rPr lang="en-US" sz="1324" dirty="0">
                  <a:gradFill>
                    <a:gsLst>
                      <a:gs pos="2917">
                        <a:srgbClr val="353535"/>
                      </a:gs>
                      <a:gs pos="30000">
                        <a:srgbClr val="353535"/>
                      </a:gs>
                    </a:gsLst>
                    <a:lin ang="5400000" scaled="0"/>
                  </a:gradFill>
                  <a:latin typeface="Segoe UI Semilight"/>
                </a:rPr>
                <a:t> &amp; </a:t>
              </a:r>
            </a:p>
            <a:p>
              <a:pPr lvl="0" algn="ctr" defTabSz="685644">
                <a:lnSpc>
                  <a:spcPct val="90000"/>
                </a:lnSpc>
                <a:spcAft>
                  <a:spcPts val="441"/>
                </a:spcAft>
                <a:defRPr/>
              </a:pPr>
              <a:r>
                <a:rPr lang="en-US" sz="1324" dirty="0">
                  <a:gradFill>
                    <a:gsLst>
                      <a:gs pos="2917">
                        <a:srgbClr val="353535"/>
                      </a:gs>
                      <a:gs pos="30000">
                        <a:srgbClr val="353535"/>
                      </a:gs>
                    </a:gsLst>
                    <a:lin ang="5400000" scaled="0"/>
                  </a:gradFill>
                  <a:latin typeface="Segoe UI Semilight"/>
                </a:rPr>
                <a:t>Cubes</a:t>
              </a:r>
            </a:p>
          </p:txBody>
        </p:sp>
        <p:sp>
          <p:nvSpPr>
            <p:cNvPr id="23" name="TextBox 22">
              <a:extLst>
                <a:ext uri="{FF2B5EF4-FFF2-40B4-BE49-F238E27FC236}">
                  <a16:creationId xmlns:a16="http://schemas.microsoft.com/office/drawing/2014/main" id="{63CFF3C8-5A68-44F6-A188-D7E2A7938A0B}"/>
                </a:ext>
              </a:extLst>
            </p:cNvPr>
            <p:cNvSpPr txBox="1"/>
            <p:nvPr/>
          </p:nvSpPr>
          <p:spPr>
            <a:xfrm>
              <a:off x="250199" y="5124901"/>
              <a:ext cx="1913001" cy="383410"/>
            </a:xfrm>
            <a:prstGeom prst="rect">
              <a:avLst/>
            </a:prstGeom>
            <a:solidFill>
              <a:srgbClr val="002060"/>
            </a:solidFill>
          </p:spPr>
          <p:txBody>
            <a:bodyPr wrap="square" lIns="134444" tIns="107555" rIns="134444" bIns="107555" rtlCol="0">
              <a:spAutoFit/>
            </a:bodyPr>
            <a:lstStyle/>
            <a:p>
              <a:pPr lvl="0" algn="ctr" defTabSz="685644">
                <a:lnSpc>
                  <a:spcPct val="90000"/>
                </a:lnSpc>
                <a:spcAft>
                  <a:spcPts val="441"/>
                </a:spcAft>
                <a:defRPr/>
              </a:pPr>
              <a:r>
                <a:rPr lang="en-US" sz="1200" dirty="0">
                  <a:solidFill>
                    <a:srgbClr val="FFFFFF"/>
                  </a:solidFill>
                  <a:latin typeface="Segoe UI Semilight"/>
                </a:rPr>
                <a:t>No infrastructure</a:t>
              </a:r>
            </a:p>
          </p:txBody>
        </p:sp>
        <p:sp>
          <p:nvSpPr>
            <p:cNvPr id="24" name="TextBox 23">
              <a:extLst>
                <a:ext uri="{FF2B5EF4-FFF2-40B4-BE49-F238E27FC236}">
                  <a16:creationId xmlns:a16="http://schemas.microsoft.com/office/drawing/2014/main" id="{DD55596C-FF72-4526-AA52-DC0D861FD403}"/>
                </a:ext>
              </a:extLst>
            </p:cNvPr>
            <p:cNvSpPr txBox="1"/>
            <p:nvPr/>
          </p:nvSpPr>
          <p:spPr>
            <a:xfrm>
              <a:off x="2445616" y="5124901"/>
              <a:ext cx="1913001" cy="383410"/>
            </a:xfrm>
            <a:prstGeom prst="rect">
              <a:avLst/>
            </a:prstGeom>
            <a:solidFill>
              <a:srgbClr val="002060"/>
            </a:solidFill>
          </p:spPr>
          <p:txBody>
            <a:bodyPr wrap="square" lIns="134444" tIns="107555" rIns="134444" bIns="107555" rtlCol="0">
              <a:spAutoFit/>
            </a:bodyPr>
            <a:lstStyle/>
            <a:p>
              <a:pPr lvl="0" algn="ctr" defTabSz="685644">
                <a:lnSpc>
                  <a:spcPct val="90000"/>
                </a:lnSpc>
                <a:spcAft>
                  <a:spcPts val="441"/>
                </a:spcAft>
                <a:defRPr/>
              </a:pPr>
              <a:r>
                <a:rPr lang="en-US" sz="1200" dirty="0">
                  <a:solidFill>
                    <a:srgbClr val="FFFFFF"/>
                  </a:solidFill>
                  <a:latin typeface="Segoe UI Semilight"/>
                </a:rPr>
                <a:t>Enterprise Wide</a:t>
              </a:r>
            </a:p>
          </p:txBody>
        </p:sp>
        <p:sp>
          <p:nvSpPr>
            <p:cNvPr id="25" name="TextBox 24">
              <a:extLst>
                <a:ext uri="{FF2B5EF4-FFF2-40B4-BE49-F238E27FC236}">
                  <a16:creationId xmlns:a16="http://schemas.microsoft.com/office/drawing/2014/main" id="{7522C0E3-5D8F-49E0-8F3B-7D10C91DE007}"/>
                </a:ext>
              </a:extLst>
            </p:cNvPr>
            <p:cNvSpPr txBox="1"/>
            <p:nvPr/>
          </p:nvSpPr>
          <p:spPr>
            <a:xfrm>
              <a:off x="4641032" y="5124901"/>
              <a:ext cx="1913001" cy="383410"/>
            </a:xfrm>
            <a:prstGeom prst="rect">
              <a:avLst/>
            </a:prstGeom>
            <a:solidFill>
              <a:srgbClr val="002060"/>
            </a:solidFill>
          </p:spPr>
          <p:txBody>
            <a:bodyPr wrap="square" lIns="134444" tIns="107555" rIns="134444" bIns="107555" rtlCol="0">
              <a:spAutoFit/>
            </a:bodyPr>
            <a:lstStyle/>
            <a:p>
              <a:pPr lvl="0" algn="ctr" defTabSz="685644">
                <a:lnSpc>
                  <a:spcPct val="90000"/>
                </a:lnSpc>
                <a:spcAft>
                  <a:spcPts val="441"/>
                </a:spcAft>
                <a:defRPr/>
              </a:pPr>
              <a:r>
                <a:rPr lang="en-US" sz="1200" dirty="0">
                  <a:solidFill>
                    <a:srgbClr val="FFFFFF"/>
                  </a:solidFill>
                  <a:latin typeface="Segoe UI Semilight"/>
                </a:rPr>
                <a:t>Custom Reports</a:t>
              </a:r>
            </a:p>
          </p:txBody>
        </p:sp>
        <p:sp>
          <p:nvSpPr>
            <p:cNvPr id="26" name="TextBox 25">
              <a:extLst>
                <a:ext uri="{FF2B5EF4-FFF2-40B4-BE49-F238E27FC236}">
                  <a16:creationId xmlns:a16="http://schemas.microsoft.com/office/drawing/2014/main" id="{9660F5D7-BBE5-4287-92B7-5577FE260820}"/>
                </a:ext>
              </a:extLst>
            </p:cNvPr>
            <p:cNvSpPr txBox="1"/>
            <p:nvPr/>
          </p:nvSpPr>
          <p:spPr>
            <a:xfrm>
              <a:off x="6836448" y="5124901"/>
              <a:ext cx="1913001" cy="383410"/>
            </a:xfrm>
            <a:prstGeom prst="rect">
              <a:avLst/>
            </a:prstGeom>
            <a:solidFill>
              <a:srgbClr val="002060"/>
            </a:solidFill>
          </p:spPr>
          <p:txBody>
            <a:bodyPr wrap="square" lIns="134444" tIns="107555" rIns="134444" bIns="107555" rtlCol="0">
              <a:spAutoFit/>
            </a:bodyPr>
            <a:lstStyle/>
            <a:p>
              <a:pPr lvl="0" algn="ctr" defTabSz="685644">
                <a:lnSpc>
                  <a:spcPct val="90000"/>
                </a:lnSpc>
                <a:spcAft>
                  <a:spcPts val="441"/>
                </a:spcAft>
                <a:defRPr/>
              </a:pPr>
              <a:r>
                <a:rPr lang="en-US" sz="1200" dirty="0">
                  <a:solidFill>
                    <a:srgbClr val="FFFFFF"/>
                  </a:solidFill>
                  <a:latin typeface="Segoe UI Semilight"/>
                </a:rPr>
                <a:t>Access Control</a:t>
              </a:r>
            </a:p>
          </p:txBody>
        </p:sp>
      </p:grpSp>
    </p:spTree>
    <p:extLst>
      <p:ext uri="{BB962C8B-B14F-4D97-AF65-F5344CB8AC3E}">
        <p14:creationId xmlns:p14="http://schemas.microsoft.com/office/powerpoint/2010/main" val="4035003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8ee4f9b9-0760-4fec-a366-78e7c835ab0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5CDE-9031-4904-A41B-C01ABE054102}"/>
              </a:ext>
            </a:extLst>
          </p:cNvPr>
          <p:cNvSpPr>
            <a:spLocks noGrp="1"/>
          </p:cNvSpPr>
          <p:nvPr>
            <p:ph type="title"/>
          </p:nvPr>
        </p:nvSpPr>
        <p:spPr/>
        <p:txBody>
          <a:bodyPr/>
          <a:lstStyle/>
          <a:p>
            <a:r>
              <a:rPr lang="en-US" dirty="0"/>
              <a:t>Linux Application Consistent Azure Backup</a:t>
            </a:r>
          </a:p>
        </p:txBody>
      </p:sp>
      <p:grpSp>
        <p:nvGrpSpPr>
          <p:cNvPr id="3" name="Group 2" descr="A pre- &amp; post- backup script">
            <a:extLst>
              <a:ext uri="{FF2B5EF4-FFF2-40B4-BE49-F238E27FC236}">
                <a16:creationId xmlns:a16="http://schemas.microsoft.com/office/drawing/2014/main" id="{BCCC5EEF-CA57-4F3F-993B-21825766DE61}"/>
              </a:ext>
            </a:extLst>
          </p:cNvPr>
          <p:cNvGrpSpPr/>
          <p:nvPr/>
        </p:nvGrpSpPr>
        <p:grpSpPr>
          <a:xfrm>
            <a:off x="1096434" y="1714189"/>
            <a:ext cx="6481481" cy="4085409"/>
            <a:chOff x="1096434" y="1714189"/>
            <a:chExt cx="6481481" cy="4085409"/>
          </a:xfrm>
        </p:grpSpPr>
        <p:sp>
          <p:nvSpPr>
            <p:cNvPr id="4" name="Rectangle 3">
              <a:extLst>
                <a:ext uri="{FF2B5EF4-FFF2-40B4-BE49-F238E27FC236}">
                  <a16:creationId xmlns:a16="http://schemas.microsoft.com/office/drawing/2014/main" id="{D570E8B1-4E75-40AE-8D90-59AC5C6D54E1}"/>
                </a:ext>
              </a:extLst>
            </p:cNvPr>
            <p:cNvSpPr/>
            <p:nvPr/>
          </p:nvSpPr>
          <p:spPr bwMode="auto">
            <a:xfrm>
              <a:off x="4560537" y="5336489"/>
              <a:ext cx="3017378" cy="462692"/>
            </a:xfrm>
            <a:prstGeom prst="rect">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9871" tIns="111897" rIns="139871" bIns="111897" numCol="1" spcCol="0" rtlCol="0" fromWordArt="0" anchor="t" anchorCtr="0" forceAA="0" compatLnSpc="1">
              <a:prstTxWarp prst="textNoShape">
                <a:avLst/>
              </a:prstTxWarp>
              <a:noAutofit/>
            </a:bodyPr>
            <a:lstStyle/>
            <a:p>
              <a:pPr lvl="0" algn="ctr" defTabSz="713135" fontAlgn="auto">
                <a:lnSpc>
                  <a:spcPct val="90000"/>
                </a:lnSpc>
                <a:spcBef>
                  <a:spcPts val="0"/>
                </a:spcBef>
                <a:spcAft>
                  <a:spcPts val="0"/>
                </a:spcAft>
                <a:defRPr/>
              </a:pPr>
              <a:r>
                <a:rPr lang="en-US" sz="1350" b="0" kern="0" dirty="0">
                  <a:gradFill>
                    <a:gsLst>
                      <a:gs pos="0">
                        <a:srgbClr val="FFFFFF"/>
                      </a:gs>
                      <a:gs pos="100000">
                        <a:srgbClr val="FFFFFF"/>
                      </a:gs>
                    </a:gsLst>
                    <a:lin ang="5400000" scaled="0"/>
                  </a:gradFill>
                  <a:latin typeface="Segoe UI Semilight"/>
                  <a:ea typeface="Segoe UI" pitchFamily="34" charset="0"/>
                  <a:cs typeface="Segoe UI" pitchFamily="34" charset="0"/>
                </a:rPr>
                <a:t>Open support platform</a:t>
              </a:r>
            </a:p>
          </p:txBody>
        </p:sp>
        <p:sp>
          <p:nvSpPr>
            <p:cNvPr id="5" name="Rectangle 4">
              <a:extLst>
                <a:ext uri="{FF2B5EF4-FFF2-40B4-BE49-F238E27FC236}">
                  <a16:creationId xmlns:a16="http://schemas.microsoft.com/office/drawing/2014/main" id="{5B7D25D3-16C6-47B2-B316-518906FA12D8}"/>
                </a:ext>
              </a:extLst>
            </p:cNvPr>
            <p:cNvSpPr/>
            <p:nvPr/>
          </p:nvSpPr>
          <p:spPr bwMode="auto">
            <a:xfrm>
              <a:off x="1394491" y="5336487"/>
              <a:ext cx="2764155" cy="463111"/>
            </a:xfrm>
            <a:prstGeom prst="rect">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9871" tIns="111897" rIns="139871" bIns="111897" numCol="1" spcCol="0" rtlCol="0" fromWordArt="0" anchor="t" anchorCtr="0" forceAA="0" compatLnSpc="1">
              <a:prstTxWarp prst="textNoShape">
                <a:avLst/>
              </a:prstTxWarp>
              <a:noAutofit/>
            </a:bodyPr>
            <a:lstStyle/>
            <a:p>
              <a:pPr lvl="0" algn="ctr" defTabSz="713135" fontAlgn="auto">
                <a:lnSpc>
                  <a:spcPct val="90000"/>
                </a:lnSpc>
                <a:spcBef>
                  <a:spcPts val="0"/>
                </a:spcBef>
                <a:spcAft>
                  <a:spcPts val="0"/>
                </a:spcAft>
                <a:defRPr/>
              </a:pPr>
              <a:r>
                <a:rPr lang="en-US" sz="1350" b="0" kern="0" dirty="0">
                  <a:gradFill>
                    <a:gsLst>
                      <a:gs pos="0">
                        <a:srgbClr val="FFFFFF"/>
                      </a:gs>
                      <a:gs pos="100000">
                        <a:srgbClr val="FFFFFF"/>
                      </a:gs>
                    </a:gsLst>
                    <a:lin ang="5400000" scaled="0"/>
                  </a:gradFill>
                  <a:latin typeface="Segoe UI Semilight"/>
                  <a:ea typeface="Segoe UI" pitchFamily="34" charset="0"/>
                  <a:cs typeface="Segoe UI" pitchFamily="34" charset="0"/>
                </a:rPr>
                <a:t>App consistent backup</a:t>
              </a:r>
            </a:p>
          </p:txBody>
        </p:sp>
        <p:pic>
          <p:nvPicPr>
            <p:cNvPr id="6" name="Picture 5" descr="http://blog.sysfore.com/wp-content/uploads/2014/12/Site-Recovery.png">
              <a:hlinkClick r:id="" action="ppaction://noaction"/>
              <a:extLst>
                <a:ext uri="{FF2B5EF4-FFF2-40B4-BE49-F238E27FC236}">
                  <a16:creationId xmlns:a16="http://schemas.microsoft.com/office/drawing/2014/main" id="{B44CD951-875E-4668-AF52-A38009C6CE4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34728" y="3235332"/>
              <a:ext cx="708314" cy="67436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B1BE7487-0C6A-48A3-8B20-C35134965246}"/>
                </a:ext>
              </a:extLst>
            </p:cNvPr>
            <p:cNvCxnSpPr>
              <a:cxnSpLocks/>
            </p:cNvCxnSpPr>
            <p:nvPr/>
          </p:nvCxnSpPr>
          <p:spPr>
            <a:xfrm>
              <a:off x="2343042" y="3703403"/>
              <a:ext cx="1300390" cy="0"/>
            </a:xfrm>
            <a:prstGeom prst="straightConnector1">
              <a:avLst/>
            </a:prstGeom>
            <a:noFill/>
            <a:ln w="34925" cap="flat" cmpd="sng" algn="ctr">
              <a:solidFill>
                <a:sysClr val="windowText" lastClr="000000"/>
              </a:solidFill>
              <a:prstDash val="dash"/>
              <a:miter lim="800000"/>
              <a:headEnd type="none"/>
              <a:tailEnd type="triangle"/>
            </a:ln>
            <a:effectLst/>
          </p:spPr>
        </p:cxnSp>
        <p:grpSp>
          <p:nvGrpSpPr>
            <p:cNvPr id="8" name="Group 7">
              <a:extLst>
                <a:ext uri="{FF2B5EF4-FFF2-40B4-BE49-F238E27FC236}">
                  <a16:creationId xmlns:a16="http://schemas.microsoft.com/office/drawing/2014/main" id="{54734DB9-76E0-4EE4-BDFF-B08C78D169E4}"/>
                </a:ext>
              </a:extLst>
            </p:cNvPr>
            <p:cNvGrpSpPr/>
            <p:nvPr/>
          </p:nvGrpSpPr>
          <p:grpSpPr>
            <a:xfrm>
              <a:off x="3643432" y="3080269"/>
              <a:ext cx="1960930" cy="1866949"/>
              <a:chOff x="3398837" y="1973262"/>
              <a:chExt cx="2752345" cy="2752345"/>
            </a:xfrm>
          </p:grpSpPr>
          <p:pic>
            <p:nvPicPr>
              <p:cNvPr id="9" name="Picture 8">
                <a:extLst>
                  <a:ext uri="{FF2B5EF4-FFF2-40B4-BE49-F238E27FC236}">
                    <a16:creationId xmlns:a16="http://schemas.microsoft.com/office/drawing/2014/main" id="{0E4C9CD9-983B-4999-89F4-C4ED7287E4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8837" y="1973262"/>
                <a:ext cx="2752345" cy="2752345"/>
              </a:xfrm>
              <a:prstGeom prst="rect">
                <a:avLst/>
              </a:prstGeom>
            </p:spPr>
          </p:pic>
          <p:sp>
            <p:nvSpPr>
              <p:cNvPr id="10" name="Rectangle: Rounded Corners 9">
                <a:extLst>
                  <a:ext uri="{FF2B5EF4-FFF2-40B4-BE49-F238E27FC236}">
                    <a16:creationId xmlns:a16="http://schemas.microsoft.com/office/drawing/2014/main" id="{9AC27DA6-EC08-40BA-AEE0-B288C641CA8B}"/>
                  </a:ext>
                </a:extLst>
              </p:cNvPr>
              <p:cNvSpPr/>
              <p:nvPr/>
            </p:nvSpPr>
            <p:spPr bwMode="auto">
              <a:xfrm>
                <a:off x="3703637" y="2430462"/>
                <a:ext cx="2057400" cy="1295400"/>
              </a:xfrm>
              <a:prstGeom prst="roundRect">
                <a:avLst/>
              </a:prstGeom>
              <a:solidFill>
                <a:srgbClr val="E6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lvl="0" algn="ctr" defTabSz="699086" fontAlgn="auto">
                  <a:lnSpc>
                    <a:spcPct val="90000"/>
                  </a:lnSpc>
                  <a:spcBef>
                    <a:spcPts val="0"/>
                  </a:spcBef>
                  <a:spcAft>
                    <a:spcPts val="0"/>
                  </a:spcAft>
                  <a:defRPr/>
                </a:pPr>
                <a:endParaRPr lang="en-US"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1" name="Graphic 10" descr="Database">
              <a:extLst>
                <a:ext uri="{FF2B5EF4-FFF2-40B4-BE49-F238E27FC236}">
                  <a16:creationId xmlns:a16="http://schemas.microsoft.com/office/drawing/2014/main" id="{753E0F02-4F5C-4B2B-A430-987A416479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4267" y="4026943"/>
              <a:ext cx="922918" cy="878685"/>
            </a:xfrm>
            <a:prstGeom prst="rect">
              <a:avLst/>
            </a:prstGeom>
          </p:spPr>
        </p:pic>
        <p:pic>
          <p:nvPicPr>
            <p:cNvPr id="12" name="Graphic 11" descr="Database">
              <a:extLst>
                <a:ext uri="{FF2B5EF4-FFF2-40B4-BE49-F238E27FC236}">
                  <a16:creationId xmlns:a16="http://schemas.microsoft.com/office/drawing/2014/main" id="{64C1ADDE-9F9A-4911-B0C5-EE193AB20E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7185" y="4010642"/>
              <a:ext cx="922918" cy="878685"/>
            </a:xfrm>
            <a:prstGeom prst="rect">
              <a:avLst/>
            </a:prstGeom>
          </p:spPr>
        </p:pic>
        <p:sp>
          <p:nvSpPr>
            <p:cNvPr id="13" name="Oval 12">
              <a:extLst>
                <a:ext uri="{FF2B5EF4-FFF2-40B4-BE49-F238E27FC236}">
                  <a16:creationId xmlns:a16="http://schemas.microsoft.com/office/drawing/2014/main" id="{78D0A597-93AB-4249-B0C0-7C3DF790ECB9}"/>
                </a:ext>
              </a:extLst>
            </p:cNvPr>
            <p:cNvSpPr/>
            <p:nvPr/>
          </p:nvSpPr>
          <p:spPr bwMode="auto">
            <a:xfrm>
              <a:off x="2721791" y="3349934"/>
              <a:ext cx="271446" cy="234770"/>
            </a:xfrm>
            <a:prstGeom prst="ellipse">
              <a:avLst/>
            </a:prstGeom>
            <a:solidFill>
              <a:srgbClr val="00B050"/>
            </a:solidFill>
            <a:ln w="12700" cap="flat" cmpd="sng" algn="ctr">
              <a:solidFill>
                <a:srgbClr val="70AD47">
                  <a:lumMod val="50000"/>
                </a:srgbClr>
              </a:solidFill>
              <a:prstDash val="solid"/>
              <a:miter lim="800000"/>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lvl="0" algn="ctr" defTabSz="699086" fontAlgn="auto">
                <a:lnSpc>
                  <a:spcPct val="90000"/>
                </a:lnSpc>
                <a:spcBef>
                  <a:spcPts val="0"/>
                </a:spcBef>
                <a:spcAft>
                  <a:spcPts val="0"/>
                </a:spcAft>
                <a:defRPr/>
              </a:pPr>
              <a:r>
                <a:rPr lang="en-US" b="0" kern="0" dirty="0">
                  <a:gradFill>
                    <a:gsLst>
                      <a:gs pos="0">
                        <a:srgbClr val="FFFFFF"/>
                      </a:gs>
                      <a:gs pos="100000">
                        <a:srgbClr val="FFFFFF"/>
                      </a:gs>
                    </a:gsLst>
                    <a:lin ang="5400000" scaled="0"/>
                  </a:gradFill>
                  <a:latin typeface="Segoe UI Semilight"/>
                  <a:cs typeface="Segoe UI" pitchFamily="34" charset="0"/>
                </a:rPr>
                <a:t>2</a:t>
              </a:r>
            </a:p>
          </p:txBody>
        </p:sp>
        <p:sp>
          <p:nvSpPr>
            <p:cNvPr id="14" name="TextBox 13">
              <a:extLst>
                <a:ext uri="{FF2B5EF4-FFF2-40B4-BE49-F238E27FC236}">
                  <a16:creationId xmlns:a16="http://schemas.microsoft.com/office/drawing/2014/main" id="{50A0E1E5-905F-4FDC-8A08-D0C8D1B70F3C}"/>
                </a:ext>
              </a:extLst>
            </p:cNvPr>
            <p:cNvSpPr txBox="1"/>
            <p:nvPr/>
          </p:nvSpPr>
          <p:spPr>
            <a:xfrm>
              <a:off x="2302061" y="3777432"/>
              <a:ext cx="1239585" cy="637035"/>
            </a:xfrm>
            <a:prstGeom prst="rect">
              <a:avLst/>
            </a:prstGeom>
            <a:noFill/>
          </p:spPr>
          <p:txBody>
            <a:bodyPr wrap="square" lIns="137121" tIns="109697" rIns="137121" bIns="109697" rtlCol="0">
              <a:spAutoFit/>
            </a:bodyPr>
            <a:lstStyle/>
            <a:p>
              <a:pPr lvl="0" defTabSz="699314" fontAlgn="auto">
                <a:lnSpc>
                  <a:spcPct val="90000"/>
                </a:lnSpc>
                <a:spcBef>
                  <a:spcPts val="0"/>
                </a:spcBef>
                <a:spcAft>
                  <a:spcPts val="450"/>
                </a:spcAft>
                <a:defRPr/>
              </a:pPr>
              <a:r>
                <a:rPr lang="en-US" sz="1500" b="0" dirty="0">
                  <a:gradFill>
                    <a:gsLst>
                      <a:gs pos="2917">
                        <a:srgbClr val="353535"/>
                      </a:gs>
                      <a:gs pos="30000">
                        <a:srgbClr val="353535"/>
                      </a:gs>
                    </a:gsLst>
                    <a:lin ang="5400000" scaled="0"/>
                  </a:gradFill>
                  <a:latin typeface="Segoe UI Semilight"/>
                </a:rPr>
                <a:t>Start Backup</a:t>
              </a:r>
            </a:p>
          </p:txBody>
        </p:sp>
        <p:sp>
          <p:nvSpPr>
            <p:cNvPr id="15" name="Oval 14">
              <a:extLst>
                <a:ext uri="{FF2B5EF4-FFF2-40B4-BE49-F238E27FC236}">
                  <a16:creationId xmlns:a16="http://schemas.microsoft.com/office/drawing/2014/main" id="{5CE7CFA6-83E6-4AEE-96B9-2AFCCFD589AA}"/>
                </a:ext>
              </a:extLst>
            </p:cNvPr>
            <p:cNvSpPr/>
            <p:nvPr/>
          </p:nvSpPr>
          <p:spPr bwMode="auto">
            <a:xfrm>
              <a:off x="3849221" y="3405863"/>
              <a:ext cx="271446" cy="234770"/>
            </a:xfrm>
            <a:prstGeom prst="ellipse">
              <a:avLst/>
            </a:prstGeom>
            <a:solidFill>
              <a:srgbClr val="00B050"/>
            </a:solidFill>
            <a:ln w="12700" cap="flat" cmpd="sng" algn="ctr">
              <a:solidFill>
                <a:srgbClr val="70AD47">
                  <a:lumMod val="50000"/>
                </a:srgbClr>
              </a:solidFill>
              <a:prstDash val="solid"/>
              <a:miter lim="800000"/>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lvl="0" algn="ctr" defTabSz="699086" fontAlgn="auto">
                <a:lnSpc>
                  <a:spcPct val="90000"/>
                </a:lnSpc>
                <a:spcBef>
                  <a:spcPts val="0"/>
                </a:spcBef>
                <a:spcAft>
                  <a:spcPts val="0"/>
                </a:spcAft>
                <a:defRPr/>
              </a:pPr>
              <a:r>
                <a:rPr lang="en-US" b="0" kern="0" dirty="0">
                  <a:gradFill>
                    <a:gsLst>
                      <a:gs pos="0">
                        <a:srgbClr val="FFFFFF"/>
                      </a:gs>
                      <a:gs pos="100000">
                        <a:srgbClr val="FFFFFF"/>
                      </a:gs>
                    </a:gsLst>
                    <a:lin ang="5400000" scaled="0"/>
                  </a:gradFill>
                  <a:latin typeface="Segoe UI Semilight"/>
                  <a:cs typeface="Segoe UI" pitchFamily="34" charset="0"/>
                </a:rPr>
                <a:t>3</a:t>
              </a:r>
            </a:p>
          </p:txBody>
        </p:sp>
        <p:sp>
          <p:nvSpPr>
            <p:cNvPr id="16" name="Oval 15">
              <a:extLst>
                <a:ext uri="{FF2B5EF4-FFF2-40B4-BE49-F238E27FC236}">
                  <a16:creationId xmlns:a16="http://schemas.microsoft.com/office/drawing/2014/main" id="{29CF3D50-F60D-4964-9ACD-B583954C8D45}"/>
                </a:ext>
              </a:extLst>
            </p:cNvPr>
            <p:cNvSpPr/>
            <p:nvPr/>
          </p:nvSpPr>
          <p:spPr bwMode="auto">
            <a:xfrm>
              <a:off x="3864026" y="3893257"/>
              <a:ext cx="271446" cy="234770"/>
            </a:xfrm>
            <a:prstGeom prst="ellipse">
              <a:avLst/>
            </a:prstGeom>
            <a:solidFill>
              <a:srgbClr val="00B050"/>
            </a:solidFill>
            <a:ln w="6350" cap="flat" cmpd="sng" algn="ctr">
              <a:solidFill>
                <a:srgbClr val="70AD47">
                  <a:lumMod val="50000"/>
                </a:srgbClr>
              </a:solidFill>
              <a:prstDash val="solid"/>
              <a:miter lim="800000"/>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lvl="0" algn="ctr" defTabSz="699086" fontAlgn="auto">
                <a:lnSpc>
                  <a:spcPct val="90000"/>
                </a:lnSpc>
                <a:spcBef>
                  <a:spcPts val="0"/>
                </a:spcBef>
                <a:spcAft>
                  <a:spcPts val="0"/>
                </a:spcAft>
                <a:defRPr/>
              </a:pPr>
              <a:r>
                <a:rPr lang="en-US" b="0" kern="0" dirty="0">
                  <a:gradFill>
                    <a:gsLst>
                      <a:gs pos="0">
                        <a:srgbClr val="FFFFFF"/>
                      </a:gs>
                      <a:gs pos="100000">
                        <a:srgbClr val="FFFFFF"/>
                      </a:gs>
                    </a:gsLst>
                    <a:lin ang="5400000" scaled="0"/>
                  </a:gradFill>
                  <a:latin typeface="Segoe UI Semilight"/>
                  <a:ea typeface="Segoe UI" pitchFamily="34" charset="0"/>
                  <a:cs typeface="Segoe UI" pitchFamily="34" charset="0"/>
                </a:rPr>
                <a:t>5</a:t>
              </a:r>
            </a:p>
          </p:txBody>
        </p:sp>
        <p:sp>
          <p:nvSpPr>
            <p:cNvPr id="17" name="TextBox 16">
              <a:extLst>
                <a:ext uri="{FF2B5EF4-FFF2-40B4-BE49-F238E27FC236}">
                  <a16:creationId xmlns:a16="http://schemas.microsoft.com/office/drawing/2014/main" id="{A99C8886-18FA-4C90-BC00-18814EC14BCE}"/>
                </a:ext>
              </a:extLst>
            </p:cNvPr>
            <p:cNvSpPr txBox="1"/>
            <p:nvPr/>
          </p:nvSpPr>
          <p:spPr>
            <a:xfrm>
              <a:off x="4004103" y="3329093"/>
              <a:ext cx="1416954" cy="429286"/>
            </a:xfrm>
            <a:prstGeom prst="rect">
              <a:avLst/>
            </a:prstGeom>
            <a:noFill/>
          </p:spPr>
          <p:txBody>
            <a:bodyPr wrap="square" lIns="137121" tIns="109697" rIns="137121" bIns="109697" rtlCol="0">
              <a:spAutoFit/>
            </a:bodyPr>
            <a:lstStyle/>
            <a:p>
              <a:pPr lvl="0" defTabSz="699314" fontAlgn="auto">
                <a:lnSpc>
                  <a:spcPct val="90000"/>
                </a:lnSpc>
                <a:spcBef>
                  <a:spcPts val="0"/>
                </a:spcBef>
                <a:spcAft>
                  <a:spcPts val="450"/>
                </a:spcAft>
                <a:defRPr/>
              </a:pPr>
              <a:r>
                <a:rPr lang="en-US" sz="1500" b="0" dirty="0">
                  <a:gradFill>
                    <a:gsLst>
                      <a:gs pos="2917">
                        <a:srgbClr val="353535"/>
                      </a:gs>
                      <a:gs pos="30000">
                        <a:srgbClr val="353535"/>
                      </a:gs>
                    </a:gsLst>
                    <a:lin ang="5400000" scaled="0"/>
                  </a:gradFill>
                  <a:latin typeface="Segoe UI Semilight"/>
                </a:rPr>
                <a:t>&gt; _pre-script</a:t>
              </a:r>
            </a:p>
          </p:txBody>
        </p:sp>
        <p:sp>
          <p:nvSpPr>
            <p:cNvPr id="18" name="TextBox 17">
              <a:extLst>
                <a:ext uri="{FF2B5EF4-FFF2-40B4-BE49-F238E27FC236}">
                  <a16:creationId xmlns:a16="http://schemas.microsoft.com/office/drawing/2014/main" id="{8FE8578E-F022-4F43-B19D-230E37A10C5A}"/>
                </a:ext>
              </a:extLst>
            </p:cNvPr>
            <p:cNvSpPr txBox="1"/>
            <p:nvPr/>
          </p:nvSpPr>
          <p:spPr>
            <a:xfrm>
              <a:off x="4013380" y="3822028"/>
              <a:ext cx="1416954" cy="429286"/>
            </a:xfrm>
            <a:prstGeom prst="rect">
              <a:avLst/>
            </a:prstGeom>
            <a:noFill/>
          </p:spPr>
          <p:txBody>
            <a:bodyPr wrap="square" lIns="137121" tIns="109697" rIns="137121" bIns="109697" rtlCol="0">
              <a:spAutoFit/>
            </a:bodyPr>
            <a:lstStyle/>
            <a:p>
              <a:pPr lvl="0" defTabSz="699314" fontAlgn="auto">
                <a:lnSpc>
                  <a:spcPct val="90000"/>
                </a:lnSpc>
                <a:spcBef>
                  <a:spcPts val="0"/>
                </a:spcBef>
                <a:spcAft>
                  <a:spcPts val="450"/>
                </a:spcAft>
                <a:defRPr/>
              </a:pPr>
              <a:r>
                <a:rPr lang="en-US" sz="1500" b="0" dirty="0">
                  <a:gradFill>
                    <a:gsLst>
                      <a:gs pos="2917">
                        <a:srgbClr val="353535"/>
                      </a:gs>
                      <a:gs pos="30000">
                        <a:srgbClr val="353535"/>
                      </a:gs>
                    </a:gsLst>
                    <a:lin ang="5400000" scaled="0"/>
                  </a:gradFill>
                  <a:latin typeface="Segoe UI Semilight"/>
                </a:rPr>
                <a:t>&gt; _post-script</a:t>
              </a:r>
            </a:p>
          </p:txBody>
        </p:sp>
        <p:grpSp>
          <p:nvGrpSpPr>
            <p:cNvPr id="19" name="Group 18">
              <a:extLst>
                <a:ext uri="{FF2B5EF4-FFF2-40B4-BE49-F238E27FC236}">
                  <a16:creationId xmlns:a16="http://schemas.microsoft.com/office/drawing/2014/main" id="{BCD15187-E5BF-482D-9FA1-F77AD8ACC946}"/>
                </a:ext>
              </a:extLst>
            </p:cNvPr>
            <p:cNvGrpSpPr/>
            <p:nvPr/>
          </p:nvGrpSpPr>
          <p:grpSpPr>
            <a:xfrm>
              <a:off x="6097739" y="3745406"/>
              <a:ext cx="941424" cy="309540"/>
              <a:chOff x="8113058" y="2475769"/>
              <a:chExt cx="1295400" cy="456339"/>
            </a:xfrm>
          </p:grpSpPr>
          <p:cxnSp>
            <p:nvCxnSpPr>
              <p:cNvPr id="20" name="Straight Connector 19">
                <a:extLst>
                  <a:ext uri="{FF2B5EF4-FFF2-40B4-BE49-F238E27FC236}">
                    <a16:creationId xmlns:a16="http://schemas.microsoft.com/office/drawing/2014/main" id="{FDA1AB75-5FA4-4CF7-B065-DDAC455F4B8E}"/>
                  </a:ext>
                </a:extLst>
              </p:cNvPr>
              <p:cNvCxnSpPr/>
              <p:nvPr/>
            </p:nvCxnSpPr>
            <p:spPr>
              <a:xfrm flipV="1">
                <a:off x="8113058" y="2475769"/>
                <a:ext cx="0" cy="456339"/>
              </a:xfrm>
              <a:prstGeom prst="line">
                <a:avLst/>
              </a:prstGeom>
              <a:noFill/>
              <a:ln w="19050" cap="flat" cmpd="sng" algn="ctr">
                <a:solidFill>
                  <a:sysClr val="windowText" lastClr="000000"/>
                </a:solidFill>
                <a:prstDash val="dash"/>
                <a:miter lim="800000"/>
                <a:headEnd type="none"/>
                <a:tailEnd type="none"/>
              </a:ln>
              <a:effectLst/>
            </p:spPr>
          </p:cxnSp>
          <p:cxnSp>
            <p:nvCxnSpPr>
              <p:cNvPr id="21" name="Straight Connector 20">
                <a:extLst>
                  <a:ext uri="{FF2B5EF4-FFF2-40B4-BE49-F238E27FC236}">
                    <a16:creationId xmlns:a16="http://schemas.microsoft.com/office/drawing/2014/main" id="{0DC5BC24-1ED0-4205-94DB-9D414AC86684}"/>
                  </a:ext>
                </a:extLst>
              </p:cNvPr>
              <p:cNvCxnSpPr/>
              <p:nvPr/>
            </p:nvCxnSpPr>
            <p:spPr>
              <a:xfrm>
                <a:off x="8113058" y="2480024"/>
                <a:ext cx="1295400" cy="0"/>
              </a:xfrm>
              <a:prstGeom prst="line">
                <a:avLst/>
              </a:prstGeom>
              <a:noFill/>
              <a:ln w="19050" cap="flat" cmpd="sng" algn="ctr">
                <a:solidFill>
                  <a:sysClr val="windowText" lastClr="000000"/>
                </a:solidFill>
                <a:prstDash val="dash"/>
                <a:miter lim="800000"/>
                <a:headEnd type="none"/>
                <a:tailEnd type="none"/>
              </a:ln>
              <a:effectLst/>
            </p:spPr>
          </p:cxnSp>
          <p:cxnSp>
            <p:nvCxnSpPr>
              <p:cNvPr id="22" name="Straight Arrow Connector 21">
                <a:extLst>
                  <a:ext uri="{FF2B5EF4-FFF2-40B4-BE49-F238E27FC236}">
                    <a16:creationId xmlns:a16="http://schemas.microsoft.com/office/drawing/2014/main" id="{FD12D9EC-44E5-4DAC-B2FB-43093AC8DECF}"/>
                  </a:ext>
                </a:extLst>
              </p:cNvPr>
              <p:cNvCxnSpPr>
                <a:cxnSpLocks/>
              </p:cNvCxnSpPr>
              <p:nvPr/>
            </p:nvCxnSpPr>
            <p:spPr>
              <a:xfrm>
                <a:off x="9408458" y="2475769"/>
                <a:ext cx="0" cy="432307"/>
              </a:xfrm>
              <a:prstGeom prst="straightConnector1">
                <a:avLst/>
              </a:prstGeom>
              <a:noFill/>
              <a:ln w="19050" cap="flat" cmpd="sng" algn="ctr">
                <a:solidFill>
                  <a:sysClr val="windowText" lastClr="000000"/>
                </a:solidFill>
                <a:prstDash val="dash"/>
                <a:miter lim="800000"/>
                <a:headEnd type="none"/>
                <a:tailEnd type="triangle"/>
              </a:ln>
              <a:effectLst/>
            </p:spPr>
          </p:cxnSp>
        </p:grpSp>
        <p:sp>
          <p:nvSpPr>
            <p:cNvPr id="23" name="Oval 22">
              <a:extLst>
                <a:ext uri="{FF2B5EF4-FFF2-40B4-BE49-F238E27FC236}">
                  <a16:creationId xmlns:a16="http://schemas.microsoft.com/office/drawing/2014/main" id="{041EE5F1-82C0-4A59-8C6B-6F1CF26036FE}"/>
                </a:ext>
              </a:extLst>
            </p:cNvPr>
            <p:cNvSpPr/>
            <p:nvPr/>
          </p:nvSpPr>
          <p:spPr bwMode="auto">
            <a:xfrm>
              <a:off x="5860002" y="3357097"/>
              <a:ext cx="271446" cy="234770"/>
            </a:xfrm>
            <a:prstGeom prst="ellipse">
              <a:avLst/>
            </a:prstGeom>
            <a:solidFill>
              <a:srgbClr val="00B050"/>
            </a:solidFill>
            <a:ln w="12700" cap="flat" cmpd="sng" algn="ctr">
              <a:solidFill>
                <a:srgbClr val="70AD47">
                  <a:lumMod val="50000"/>
                </a:srgbClr>
              </a:solidFill>
              <a:prstDash val="solid"/>
              <a:miter lim="800000"/>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lvl="0" algn="ctr" defTabSz="699086" fontAlgn="auto">
                <a:lnSpc>
                  <a:spcPct val="90000"/>
                </a:lnSpc>
                <a:spcBef>
                  <a:spcPts val="0"/>
                </a:spcBef>
                <a:spcAft>
                  <a:spcPts val="0"/>
                </a:spcAft>
                <a:defRPr/>
              </a:pPr>
              <a:r>
                <a:rPr lang="en-US" b="0" kern="0" dirty="0">
                  <a:gradFill>
                    <a:gsLst>
                      <a:gs pos="0">
                        <a:srgbClr val="FFFFFF"/>
                      </a:gs>
                      <a:gs pos="100000">
                        <a:srgbClr val="FFFFFF"/>
                      </a:gs>
                    </a:gsLst>
                    <a:lin ang="5400000" scaled="0"/>
                  </a:gradFill>
                  <a:latin typeface="Segoe UI Semilight"/>
                  <a:cs typeface="Segoe UI" pitchFamily="34" charset="0"/>
                </a:rPr>
                <a:t>4</a:t>
              </a:r>
            </a:p>
          </p:txBody>
        </p:sp>
        <p:sp>
          <p:nvSpPr>
            <p:cNvPr id="24" name="TextBox 23">
              <a:extLst>
                <a:ext uri="{FF2B5EF4-FFF2-40B4-BE49-F238E27FC236}">
                  <a16:creationId xmlns:a16="http://schemas.microsoft.com/office/drawing/2014/main" id="{2C7D5DC2-A175-42D2-8DE3-728D710B84D8}"/>
                </a:ext>
              </a:extLst>
            </p:cNvPr>
            <p:cNvSpPr txBox="1"/>
            <p:nvPr/>
          </p:nvSpPr>
          <p:spPr>
            <a:xfrm>
              <a:off x="6019476" y="3285756"/>
              <a:ext cx="1416954" cy="429286"/>
            </a:xfrm>
            <a:prstGeom prst="rect">
              <a:avLst/>
            </a:prstGeom>
            <a:noFill/>
          </p:spPr>
          <p:txBody>
            <a:bodyPr wrap="square" lIns="137121" tIns="109697" rIns="137121" bIns="109697" rtlCol="0">
              <a:spAutoFit/>
            </a:bodyPr>
            <a:lstStyle/>
            <a:p>
              <a:pPr lvl="0" defTabSz="699314" fontAlgn="auto">
                <a:lnSpc>
                  <a:spcPct val="90000"/>
                </a:lnSpc>
                <a:spcBef>
                  <a:spcPts val="0"/>
                </a:spcBef>
                <a:spcAft>
                  <a:spcPts val="450"/>
                </a:spcAft>
                <a:defRPr/>
              </a:pPr>
              <a:r>
                <a:rPr lang="en-US" sz="1500" b="0" dirty="0">
                  <a:gradFill>
                    <a:gsLst>
                      <a:gs pos="2917">
                        <a:srgbClr val="353535"/>
                      </a:gs>
                      <a:gs pos="30000">
                        <a:srgbClr val="353535"/>
                      </a:gs>
                    </a:gsLst>
                    <a:lin ang="5400000" scaled="0"/>
                  </a:gradFill>
                  <a:latin typeface="Segoe UI Semilight"/>
                </a:rPr>
                <a:t>VM Snapshot</a:t>
              </a:r>
            </a:p>
          </p:txBody>
        </p:sp>
        <p:sp>
          <p:nvSpPr>
            <p:cNvPr id="25" name="Oval 24">
              <a:extLst>
                <a:ext uri="{FF2B5EF4-FFF2-40B4-BE49-F238E27FC236}">
                  <a16:creationId xmlns:a16="http://schemas.microsoft.com/office/drawing/2014/main" id="{6681CBAE-2B47-4029-85FE-1A3D2CCB5538}"/>
                </a:ext>
              </a:extLst>
            </p:cNvPr>
            <p:cNvSpPr/>
            <p:nvPr/>
          </p:nvSpPr>
          <p:spPr bwMode="auto">
            <a:xfrm>
              <a:off x="2044059" y="4884520"/>
              <a:ext cx="271446" cy="234770"/>
            </a:xfrm>
            <a:prstGeom prst="ellipse">
              <a:avLst/>
            </a:prstGeom>
            <a:solidFill>
              <a:srgbClr val="00B050"/>
            </a:solidFill>
            <a:ln w="6350" cap="flat" cmpd="sng" algn="ctr">
              <a:solidFill>
                <a:srgbClr val="70AD47">
                  <a:lumMod val="50000"/>
                </a:srgbClr>
              </a:solidFill>
              <a:prstDash val="solid"/>
              <a:miter lim="800000"/>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lvl="0" algn="ctr" defTabSz="699086" fontAlgn="auto">
                <a:lnSpc>
                  <a:spcPct val="90000"/>
                </a:lnSpc>
                <a:spcBef>
                  <a:spcPts val="0"/>
                </a:spcBef>
                <a:spcAft>
                  <a:spcPts val="0"/>
                </a:spcAft>
                <a:defRPr/>
              </a:pPr>
              <a:r>
                <a:rPr lang="en-US" b="0" kern="0" dirty="0">
                  <a:gradFill>
                    <a:gsLst>
                      <a:gs pos="0">
                        <a:srgbClr val="FFFFFF"/>
                      </a:gs>
                      <a:gs pos="100000">
                        <a:srgbClr val="FFFFFF"/>
                      </a:gs>
                    </a:gsLst>
                    <a:lin ang="5400000" scaled="0"/>
                  </a:gradFill>
                  <a:latin typeface="Segoe UI Semilight"/>
                  <a:cs typeface="Segoe UI" pitchFamily="34" charset="0"/>
                </a:rPr>
                <a:t>6</a:t>
              </a:r>
            </a:p>
          </p:txBody>
        </p:sp>
        <p:sp>
          <p:nvSpPr>
            <p:cNvPr id="26" name="TextBox 25">
              <a:extLst>
                <a:ext uri="{FF2B5EF4-FFF2-40B4-BE49-F238E27FC236}">
                  <a16:creationId xmlns:a16="http://schemas.microsoft.com/office/drawing/2014/main" id="{AA5D6A57-679C-43AF-AFF5-7B53085955CD}"/>
                </a:ext>
              </a:extLst>
            </p:cNvPr>
            <p:cNvSpPr txBox="1"/>
            <p:nvPr/>
          </p:nvSpPr>
          <p:spPr>
            <a:xfrm>
              <a:off x="2232827" y="4823588"/>
              <a:ext cx="3371535" cy="429286"/>
            </a:xfrm>
            <a:prstGeom prst="rect">
              <a:avLst/>
            </a:prstGeom>
            <a:noFill/>
          </p:spPr>
          <p:txBody>
            <a:bodyPr wrap="square" lIns="137121" tIns="109697" rIns="137121" bIns="109697" rtlCol="0">
              <a:spAutoFit/>
            </a:bodyPr>
            <a:lstStyle/>
            <a:p>
              <a:pPr defTabSz="699314" fontAlgn="auto">
                <a:lnSpc>
                  <a:spcPct val="90000"/>
                </a:lnSpc>
                <a:spcBef>
                  <a:spcPts val="0"/>
                </a:spcBef>
                <a:spcAft>
                  <a:spcPts val="450"/>
                </a:spcAft>
                <a:defRPr/>
              </a:pPr>
              <a:r>
                <a:rPr lang="en-US" sz="1500" b="0" dirty="0">
                  <a:gradFill>
                    <a:gsLst>
                      <a:gs pos="2917">
                        <a:srgbClr val="353535"/>
                      </a:gs>
                      <a:gs pos="30000">
                        <a:srgbClr val="353535"/>
                      </a:gs>
                    </a:gsLst>
                    <a:lin ang="5400000" scaled="0"/>
                  </a:gradFill>
                  <a:latin typeface="Segoe UI Semilight"/>
                  <a:cs typeface="+mn-cs"/>
                </a:rPr>
                <a:t>Incremental Backup saved in vault </a:t>
              </a:r>
            </a:p>
          </p:txBody>
        </p:sp>
        <p:pic>
          <p:nvPicPr>
            <p:cNvPr id="27" name="Picture 26" descr="A close up of a logo&#10;&#10;Description generated with high confidence">
              <a:extLst>
                <a:ext uri="{FF2B5EF4-FFF2-40B4-BE49-F238E27FC236}">
                  <a16:creationId xmlns:a16="http://schemas.microsoft.com/office/drawing/2014/main" id="{71FC6799-25A4-47EA-9C1E-0DF0A9909C7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38022" y="2908697"/>
              <a:ext cx="512627" cy="488058"/>
            </a:xfrm>
            <a:prstGeom prst="rect">
              <a:avLst/>
            </a:prstGeom>
          </p:spPr>
        </p:pic>
        <p:pic>
          <p:nvPicPr>
            <p:cNvPr id="28" name="Picture 27">
              <a:extLst>
                <a:ext uri="{FF2B5EF4-FFF2-40B4-BE49-F238E27FC236}">
                  <a16:creationId xmlns:a16="http://schemas.microsoft.com/office/drawing/2014/main" id="{F98F6DFD-CF09-42A4-BECE-F36E8BBFDCAA}"/>
                </a:ext>
              </a:extLst>
            </p:cNvPr>
            <p:cNvPicPr>
              <a:picLocks noChangeAspect="1"/>
            </p:cNvPicPr>
            <p:nvPr/>
          </p:nvPicPr>
          <p:blipFill rotWithShape="1">
            <a:blip r:embed="rId10" cstate="email">
              <a:duotone>
                <a:srgbClr val="A5A5A5">
                  <a:shade val="45000"/>
                  <a:satMod val="135000"/>
                </a:srgbClr>
                <a:prstClr val="white"/>
              </a:duotone>
              <a:extLst>
                <a:ext uri="{28A0092B-C50C-407E-A947-70E740481C1C}">
                  <a14:useLocalDpi xmlns:a14="http://schemas.microsoft.com/office/drawing/2010/main"/>
                </a:ext>
              </a:extLst>
            </a:blip>
            <a:srcRect/>
            <a:stretch/>
          </p:blipFill>
          <p:spPr>
            <a:xfrm>
              <a:off x="1753041" y="1714189"/>
              <a:ext cx="414845" cy="405328"/>
            </a:xfrm>
            <a:prstGeom prst="rect">
              <a:avLst/>
            </a:prstGeom>
          </p:spPr>
        </p:pic>
        <p:pic>
          <p:nvPicPr>
            <p:cNvPr id="29" name="Picture 28">
              <a:extLst>
                <a:ext uri="{FF2B5EF4-FFF2-40B4-BE49-F238E27FC236}">
                  <a16:creationId xmlns:a16="http://schemas.microsoft.com/office/drawing/2014/main" id="{2A98BB46-E20E-4C2C-A0E3-09DEDA90D65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37895" y="2318916"/>
              <a:ext cx="1079071" cy="435940"/>
            </a:xfrm>
            <a:prstGeom prst="rect">
              <a:avLst/>
            </a:prstGeom>
          </p:spPr>
        </p:pic>
        <p:cxnSp>
          <p:nvCxnSpPr>
            <p:cNvPr id="30" name="Straight Connector 29">
              <a:extLst>
                <a:ext uri="{FF2B5EF4-FFF2-40B4-BE49-F238E27FC236}">
                  <a16:creationId xmlns:a16="http://schemas.microsoft.com/office/drawing/2014/main" id="{E97F9E5A-5585-4D23-A6C7-1BAED29D0F34}"/>
                </a:ext>
              </a:extLst>
            </p:cNvPr>
            <p:cNvCxnSpPr/>
            <p:nvPr/>
          </p:nvCxnSpPr>
          <p:spPr>
            <a:xfrm>
              <a:off x="1960464" y="2119517"/>
              <a:ext cx="28421" cy="1115814"/>
            </a:xfrm>
            <a:prstGeom prst="line">
              <a:avLst/>
            </a:prstGeom>
            <a:noFill/>
            <a:ln w="15875" cap="flat" cmpd="sng" algn="ctr">
              <a:solidFill>
                <a:sysClr val="windowText" lastClr="000000"/>
              </a:solidFill>
              <a:prstDash val="dash"/>
              <a:miter lim="800000"/>
              <a:headEnd type="none"/>
              <a:tailEnd type="none"/>
            </a:ln>
            <a:effectLst/>
          </p:spPr>
        </p:cxnSp>
        <p:sp>
          <p:nvSpPr>
            <p:cNvPr id="31" name="TextBox 30">
              <a:extLst>
                <a:ext uri="{FF2B5EF4-FFF2-40B4-BE49-F238E27FC236}">
                  <a16:creationId xmlns:a16="http://schemas.microsoft.com/office/drawing/2014/main" id="{CB6D4532-F192-44B7-B5A1-610092D61522}"/>
                </a:ext>
              </a:extLst>
            </p:cNvPr>
            <p:cNvSpPr txBox="1"/>
            <p:nvPr/>
          </p:nvSpPr>
          <p:spPr>
            <a:xfrm>
              <a:off x="3161520" y="2377168"/>
              <a:ext cx="794280" cy="342422"/>
            </a:xfrm>
            <a:prstGeom prst="rect">
              <a:avLst/>
            </a:prstGeom>
            <a:noFill/>
          </p:spPr>
          <p:txBody>
            <a:bodyPr wrap="square" lIns="139871" tIns="111897" rIns="139871" bIns="111897" rtlCol="0">
              <a:spAutoFit/>
            </a:bodyPr>
            <a:lstStyle/>
            <a:p>
              <a:pPr lvl="0" defTabSz="699314" fontAlgn="auto">
                <a:lnSpc>
                  <a:spcPct val="90000"/>
                </a:lnSpc>
                <a:spcBef>
                  <a:spcPts val="0"/>
                </a:spcBef>
                <a:spcAft>
                  <a:spcPts val="459"/>
                </a:spcAft>
                <a:defRPr/>
              </a:pPr>
              <a:r>
                <a:rPr lang="en-US" sz="841" b="0" dirty="0">
                  <a:solidFill>
                    <a:srgbClr val="00B050"/>
                  </a:solidFill>
                  <a:latin typeface="Segoe UI Semilight"/>
                </a:rPr>
                <a:t>NEW</a:t>
              </a:r>
            </a:p>
          </p:txBody>
        </p:sp>
        <p:sp>
          <p:nvSpPr>
            <p:cNvPr id="32" name="TextBox 31">
              <a:extLst>
                <a:ext uri="{FF2B5EF4-FFF2-40B4-BE49-F238E27FC236}">
                  <a16:creationId xmlns:a16="http://schemas.microsoft.com/office/drawing/2014/main" id="{E238DBE5-5CF4-4551-8E30-C54E060C9238}"/>
                </a:ext>
              </a:extLst>
            </p:cNvPr>
            <p:cNvSpPr txBox="1"/>
            <p:nvPr/>
          </p:nvSpPr>
          <p:spPr>
            <a:xfrm>
              <a:off x="1096434" y="2662693"/>
              <a:ext cx="1694175" cy="624724"/>
            </a:xfrm>
            <a:prstGeom prst="rect">
              <a:avLst/>
            </a:prstGeom>
            <a:noFill/>
          </p:spPr>
          <p:txBody>
            <a:bodyPr wrap="square" lIns="137121" tIns="109697" rIns="137121" bIns="109697" rtlCol="0">
              <a:spAutoFit/>
            </a:bodyPr>
            <a:lstStyle/>
            <a:p>
              <a:pPr lvl="0" defTabSz="699314" fontAlgn="auto">
                <a:lnSpc>
                  <a:spcPct val="90000"/>
                </a:lnSpc>
                <a:spcBef>
                  <a:spcPts val="0"/>
                </a:spcBef>
                <a:spcAft>
                  <a:spcPts val="450"/>
                </a:spcAft>
                <a:defRPr/>
              </a:pPr>
              <a:r>
                <a:rPr lang="en-US" sz="1224" b="0" dirty="0">
                  <a:gradFill>
                    <a:gsLst>
                      <a:gs pos="2917">
                        <a:srgbClr val="353535"/>
                      </a:gs>
                      <a:gs pos="30000">
                        <a:srgbClr val="353535"/>
                      </a:gs>
                    </a:gsLst>
                    <a:lin ang="5400000" scaled="0"/>
                  </a:gradFill>
                  <a:latin typeface="Segoe UI Semilight"/>
                </a:rPr>
                <a:t>Configure</a:t>
              </a:r>
            </a:p>
            <a:p>
              <a:pPr lvl="0" defTabSz="699314" fontAlgn="auto">
                <a:lnSpc>
                  <a:spcPct val="90000"/>
                </a:lnSpc>
                <a:spcBef>
                  <a:spcPts val="0"/>
                </a:spcBef>
                <a:spcAft>
                  <a:spcPts val="450"/>
                </a:spcAft>
                <a:defRPr/>
              </a:pPr>
              <a:r>
                <a:rPr lang="en-US" sz="1224" b="0" dirty="0">
                  <a:gradFill>
                    <a:gsLst>
                      <a:gs pos="2917">
                        <a:srgbClr val="353535"/>
                      </a:gs>
                      <a:gs pos="30000">
                        <a:srgbClr val="353535"/>
                      </a:gs>
                    </a:gsLst>
                    <a:lin ang="5400000" scaled="0"/>
                  </a:gradFill>
                  <a:latin typeface="Segoe UI Semilight"/>
                </a:rPr>
                <a:t> Backup</a:t>
              </a:r>
            </a:p>
          </p:txBody>
        </p:sp>
        <p:sp>
          <p:nvSpPr>
            <p:cNvPr id="33" name="Oval 32">
              <a:extLst>
                <a:ext uri="{FF2B5EF4-FFF2-40B4-BE49-F238E27FC236}">
                  <a16:creationId xmlns:a16="http://schemas.microsoft.com/office/drawing/2014/main" id="{56CDAA9F-096D-4571-AE3B-631346BF241B}"/>
                </a:ext>
              </a:extLst>
            </p:cNvPr>
            <p:cNvSpPr/>
            <p:nvPr/>
          </p:nvSpPr>
          <p:spPr bwMode="auto">
            <a:xfrm>
              <a:off x="1424834" y="2427923"/>
              <a:ext cx="271446" cy="234770"/>
            </a:xfrm>
            <a:prstGeom prst="ellipse">
              <a:avLst/>
            </a:prstGeom>
            <a:solidFill>
              <a:srgbClr val="00B050"/>
            </a:solidFill>
            <a:ln w="12700" cap="flat" cmpd="sng" algn="ctr">
              <a:solidFill>
                <a:srgbClr val="70AD47">
                  <a:lumMod val="50000"/>
                </a:srgbClr>
              </a:solidFill>
              <a:prstDash val="solid"/>
              <a:miter lim="800000"/>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lvl="0" algn="ctr" defTabSz="699086" fontAlgn="auto">
                <a:lnSpc>
                  <a:spcPct val="90000"/>
                </a:lnSpc>
                <a:spcBef>
                  <a:spcPts val="0"/>
                </a:spcBef>
                <a:spcAft>
                  <a:spcPts val="0"/>
                </a:spcAft>
                <a:defRPr/>
              </a:pPr>
              <a:r>
                <a:rPr lang="en-US" b="0" kern="0" dirty="0">
                  <a:gradFill>
                    <a:gsLst>
                      <a:gs pos="0">
                        <a:srgbClr val="FFFFFF"/>
                      </a:gs>
                      <a:gs pos="100000">
                        <a:srgbClr val="FFFFFF"/>
                      </a:gs>
                    </a:gsLst>
                    <a:lin ang="5400000" scaled="0"/>
                  </a:gradFill>
                  <a:latin typeface="Segoe UI Semilight"/>
                  <a:ea typeface="Segoe UI" pitchFamily="34" charset="0"/>
                  <a:cs typeface="Segoe UI" pitchFamily="34" charset="0"/>
                </a:rPr>
                <a:t>1</a:t>
              </a:r>
            </a:p>
          </p:txBody>
        </p:sp>
        <p:sp>
          <p:nvSpPr>
            <p:cNvPr id="34" name="Rectangle 33">
              <a:extLst>
                <a:ext uri="{FF2B5EF4-FFF2-40B4-BE49-F238E27FC236}">
                  <a16:creationId xmlns:a16="http://schemas.microsoft.com/office/drawing/2014/main" id="{21AFB7D9-D525-46C1-A754-7B37E6E80CE0}"/>
                </a:ext>
              </a:extLst>
            </p:cNvPr>
            <p:cNvSpPr/>
            <p:nvPr/>
          </p:nvSpPr>
          <p:spPr bwMode="auto">
            <a:xfrm>
              <a:off x="4051743" y="4278435"/>
              <a:ext cx="1676647" cy="80408"/>
            </a:xfrm>
            <a:prstGeom prst="rect">
              <a:avLst/>
            </a:prstGeom>
            <a:solidFill>
              <a:srgbClr val="5B9BD5"/>
            </a:solidFill>
            <a:ln>
              <a:noFill/>
            </a:ln>
            <a:effectLst/>
          </p:spPr>
          <p:txBody>
            <a:bodyPr rot="0" spcFirstLastPara="0" vertOverflow="overflow" horzOverflow="overflow" vert="horz" wrap="square" lIns="139871" tIns="111897" rIns="139871" bIns="111897" numCol="1" spcCol="0" rtlCol="0" fromWordArt="0" anchor="t" anchorCtr="0" forceAA="0" compatLnSpc="1">
              <a:prstTxWarp prst="textNoShape">
                <a:avLst/>
              </a:prstTxWarp>
              <a:noAutofit/>
            </a:bodyPr>
            <a:lstStyle/>
            <a:p>
              <a:pPr lvl="0" algn="ctr" defTabSz="713135" fontAlgn="auto">
                <a:lnSpc>
                  <a:spcPct val="90000"/>
                </a:lnSpc>
                <a:spcBef>
                  <a:spcPts val="0"/>
                </a:spcBef>
                <a:spcAft>
                  <a:spcPts val="0"/>
                </a:spcAft>
                <a:defRPr/>
              </a:pPr>
              <a:endParaRPr lang="en-US" sz="1836"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640736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42690483-a9f4-491f-a8b3-f2b9fc4d89d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DA53-E64F-4B2E-8870-5B5258150AE5}"/>
              </a:ext>
            </a:extLst>
          </p:cNvPr>
          <p:cNvSpPr>
            <a:spLocks noGrp="1"/>
          </p:cNvSpPr>
          <p:nvPr>
            <p:ph type="title"/>
          </p:nvPr>
        </p:nvSpPr>
        <p:spPr/>
        <p:txBody>
          <a:bodyPr/>
          <a:lstStyle/>
          <a:p>
            <a:r>
              <a:rPr lang="en-US" dirty="0"/>
              <a:t>Azure Data Box</a:t>
            </a:r>
          </a:p>
        </p:txBody>
      </p:sp>
      <p:grpSp>
        <p:nvGrpSpPr>
          <p:cNvPr id="3" name="Group 2" descr="Azure Data Box service">
            <a:extLst>
              <a:ext uri="{FF2B5EF4-FFF2-40B4-BE49-F238E27FC236}">
                <a16:creationId xmlns:a16="http://schemas.microsoft.com/office/drawing/2014/main" id="{5ADDC0F4-7538-4E20-9B94-10BA332401D4}"/>
              </a:ext>
            </a:extLst>
          </p:cNvPr>
          <p:cNvGrpSpPr/>
          <p:nvPr/>
        </p:nvGrpSpPr>
        <p:grpSpPr>
          <a:xfrm>
            <a:off x="458788" y="1021215"/>
            <a:ext cx="8119156" cy="5147356"/>
            <a:chOff x="458788" y="1021215"/>
            <a:chExt cx="8119156" cy="5147356"/>
          </a:xfrm>
        </p:grpSpPr>
        <p:sp>
          <p:nvSpPr>
            <p:cNvPr id="4" name="Content Placeholder 2">
              <a:extLst>
                <a:ext uri="{FF2B5EF4-FFF2-40B4-BE49-F238E27FC236}">
                  <a16:creationId xmlns:a16="http://schemas.microsoft.com/office/drawing/2014/main" id="{CA99AB2F-921C-449E-9438-03A07E645932}"/>
                </a:ext>
              </a:extLst>
            </p:cNvPr>
            <p:cNvSpPr txBox="1">
              <a:spLocks/>
            </p:cNvSpPr>
            <p:nvPr/>
          </p:nvSpPr>
          <p:spPr>
            <a:xfrm>
              <a:off x="458788" y="1021215"/>
              <a:ext cx="8119156" cy="5147356"/>
            </a:xfrm>
            <a:prstGeom prst="rect">
              <a:avLst/>
            </a:prstGeom>
          </p:spPr>
          <p:txBody>
            <a:bodyPr anchor="b"/>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r">
                <a:buNone/>
              </a:pPr>
              <a:r>
                <a:rPr lang="en-US" sz="2000" b="0" i="1" kern="0" dirty="0">
                  <a:solidFill>
                    <a:srgbClr val="000000"/>
                  </a:solidFill>
                </a:rPr>
                <a:t>Offline Data Shipping</a:t>
              </a:r>
            </a:p>
          </p:txBody>
        </p:sp>
        <p:grpSp>
          <p:nvGrpSpPr>
            <p:cNvPr id="5" name="Group 4">
              <a:extLst>
                <a:ext uri="{FF2B5EF4-FFF2-40B4-BE49-F238E27FC236}">
                  <a16:creationId xmlns:a16="http://schemas.microsoft.com/office/drawing/2014/main" id="{70712A7F-B510-422E-AE97-5EAAD38B886D}"/>
                </a:ext>
              </a:extLst>
            </p:cNvPr>
            <p:cNvGrpSpPr/>
            <p:nvPr/>
          </p:nvGrpSpPr>
          <p:grpSpPr>
            <a:xfrm>
              <a:off x="1325199" y="3063614"/>
              <a:ext cx="482915" cy="499991"/>
              <a:chOff x="6035550" y="4552950"/>
              <a:chExt cx="1122216" cy="1125022"/>
            </a:xfrm>
          </p:grpSpPr>
          <p:sp>
            <p:nvSpPr>
              <p:cNvPr id="6" name="Oval 5">
                <a:extLst>
                  <a:ext uri="{FF2B5EF4-FFF2-40B4-BE49-F238E27FC236}">
                    <a16:creationId xmlns:a16="http://schemas.microsoft.com/office/drawing/2014/main" id="{DDCD27E7-B5FA-48AF-A974-FD18E09DBAAF}"/>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lvl="0" algn="ctr" defTabSz="699220">
                  <a:lnSpc>
                    <a:spcPct val="90000"/>
                  </a:lnSpc>
                  <a:defRPr/>
                </a:pPr>
                <a:endParaRPr lang="en-US" sz="1350" kern="0" dirty="0">
                  <a:solidFill>
                    <a:srgbClr val="353535"/>
                  </a:solidFill>
                  <a:latin typeface="Segoe UI Semilight"/>
                  <a:ea typeface="Segoe UI" pitchFamily="34" charset="0"/>
                  <a:cs typeface="Segoe UI" pitchFamily="34" charset="0"/>
                </a:endParaRPr>
              </a:p>
            </p:txBody>
          </p:sp>
          <p:pic>
            <p:nvPicPr>
              <p:cNvPr id="7" name="Graphic 6" descr="Document">
                <a:extLst>
                  <a:ext uri="{FF2B5EF4-FFF2-40B4-BE49-F238E27FC236}">
                    <a16:creationId xmlns:a16="http://schemas.microsoft.com/office/drawing/2014/main" id="{150C0D29-13A1-463E-832C-746FFDC49B0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grpSp>
          <p:nvGrpSpPr>
            <p:cNvPr id="8" name="Group 7">
              <a:extLst>
                <a:ext uri="{FF2B5EF4-FFF2-40B4-BE49-F238E27FC236}">
                  <a16:creationId xmlns:a16="http://schemas.microsoft.com/office/drawing/2014/main" id="{D8B29106-8F36-4FC7-A3A6-C21E7F3B680B}"/>
                </a:ext>
              </a:extLst>
            </p:cNvPr>
            <p:cNvGrpSpPr/>
            <p:nvPr/>
          </p:nvGrpSpPr>
          <p:grpSpPr>
            <a:xfrm>
              <a:off x="5238901" y="1838056"/>
              <a:ext cx="2383891" cy="2914647"/>
              <a:chOff x="8765858" y="1358352"/>
              <a:chExt cx="3178972" cy="3886747"/>
            </a:xfrm>
          </p:grpSpPr>
          <p:sp>
            <p:nvSpPr>
              <p:cNvPr id="9" name="Rectangle 8">
                <a:extLst>
                  <a:ext uri="{FF2B5EF4-FFF2-40B4-BE49-F238E27FC236}">
                    <a16:creationId xmlns:a16="http://schemas.microsoft.com/office/drawing/2014/main" id="{0AE8A895-3E41-4A2F-BA21-3190F46B065C}"/>
                  </a:ext>
                </a:extLst>
              </p:cNvPr>
              <p:cNvSpPr/>
              <p:nvPr/>
            </p:nvSpPr>
            <p:spPr bwMode="auto">
              <a:xfrm>
                <a:off x="8765858" y="1817138"/>
                <a:ext cx="3134111" cy="3427961"/>
              </a:xfrm>
              <a:prstGeom prst="rect">
                <a:avLst/>
              </a:prstGeom>
              <a:noFill/>
              <a:ln w="28575" cap="flat">
                <a:solidFill>
                  <a:srgbClr val="00205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lvl="0" defTabSz="672161">
                  <a:defRPr/>
                </a:pPr>
                <a:endParaRPr lang="en-US" sz="1050" kern="0" dirty="0">
                  <a:solidFill>
                    <a:srgbClr val="353535"/>
                  </a:solidFill>
                  <a:latin typeface="Segoe UI Semilight"/>
                </a:endParaRPr>
              </a:p>
            </p:txBody>
          </p:sp>
          <p:pic>
            <p:nvPicPr>
              <p:cNvPr id="10" name="Picture 9">
                <a:extLst>
                  <a:ext uri="{FF2B5EF4-FFF2-40B4-BE49-F238E27FC236}">
                    <a16:creationId xmlns:a16="http://schemas.microsoft.com/office/drawing/2014/main" id="{42FDC6DB-ECDD-4D2A-8FE6-7355856879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34317" y="1358352"/>
                <a:ext cx="710513" cy="741349"/>
              </a:xfrm>
              <a:prstGeom prst="rect">
                <a:avLst/>
              </a:prstGeom>
            </p:spPr>
          </p:pic>
          <p:sp>
            <p:nvSpPr>
              <p:cNvPr id="11" name="Rectangle: Rounded Corners 10">
                <a:extLst>
                  <a:ext uri="{FF2B5EF4-FFF2-40B4-BE49-F238E27FC236}">
                    <a16:creationId xmlns:a16="http://schemas.microsoft.com/office/drawing/2014/main" id="{0085F5FB-E157-4785-8EA9-259678141FB1}"/>
                  </a:ext>
                </a:extLst>
              </p:cNvPr>
              <p:cNvSpPr/>
              <p:nvPr/>
            </p:nvSpPr>
            <p:spPr bwMode="auto">
              <a:xfrm>
                <a:off x="8955349" y="2088322"/>
                <a:ext cx="1465350" cy="2663336"/>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lvl="0" algn="ctr" defTabSz="699220">
                  <a:lnSpc>
                    <a:spcPct val="90000"/>
                  </a:lnSpc>
                  <a:defRPr/>
                </a:pPr>
                <a:endParaRPr lang="en-US" sz="1500" dirty="0">
                  <a:solidFill>
                    <a:srgbClr val="353535"/>
                  </a:solidFill>
                  <a:latin typeface="Segoe UI Semilight"/>
                  <a:ea typeface="Segoe UI" pitchFamily="34" charset="0"/>
                  <a:cs typeface="Segoe UI" pitchFamily="34" charset="0"/>
                </a:endParaRPr>
              </a:p>
            </p:txBody>
          </p:sp>
          <p:pic>
            <p:nvPicPr>
              <p:cNvPr id="12" name="Picture 11">
                <a:extLst>
                  <a:ext uri="{FF2B5EF4-FFF2-40B4-BE49-F238E27FC236}">
                    <a16:creationId xmlns:a16="http://schemas.microsoft.com/office/drawing/2014/main" id="{3138022D-1FC2-4A58-A415-836A51C784C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09284" y="3136382"/>
                <a:ext cx="780290" cy="780290"/>
              </a:xfrm>
              <a:prstGeom prst="rect">
                <a:avLst/>
              </a:prstGeom>
            </p:spPr>
          </p:pic>
          <p:sp>
            <p:nvSpPr>
              <p:cNvPr id="13" name="TextBox 12">
                <a:extLst>
                  <a:ext uri="{FF2B5EF4-FFF2-40B4-BE49-F238E27FC236}">
                    <a16:creationId xmlns:a16="http://schemas.microsoft.com/office/drawing/2014/main" id="{A7A991AD-DB8C-4FA6-BD6C-2280F0EF2A78}"/>
                  </a:ext>
                </a:extLst>
              </p:cNvPr>
              <p:cNvSpPr txBox="1"/>
              <p:nvPr/>
            </p:nvSpPr>
            <p:spPr>
              <a:xfrm>
                <a:off x="10597932" y="2242079"/>
                <a:ext cx="1327147" cy="960359"/>
              </a:xfrm>
              <a:prstGeom prst="rect">
                <a:avLst/>
              </a:prstGeom>
              <a:noFill/>
            </p:spPr>
            <p:txBody>
              <a:bodyPr wrap="square" lIns="137141" tIns="109713" rIns="137141" bIns="109713" rtlCol="0">
                <a:spAutoFit/>
              </a:bodyPr>
              <a:lstStyle/>
              <a:p>
                <a:pPr lvl="0" algn="ctr" defTabSz="685669">
                  <a:lnSpc>
                    <a:spcPct val="90000"/>
                  </a:lnSpc>
                  <a:spcAft>
                    <a:spcPts val="450"/>
                  </a:spcAft>
                  <a:defRPr/>
                </a:pPr>
                <a:r>
                  <a:rPr lang="en-US" sz="1200" dirty="0">
                    <a:gradFill>
                      <a:gsLst>
                        <a:gs pos="2917">
                          <a:srgbClr val="353535"/>
                        </a:gs>
                        <a:gs pos="30000">
                          <a:srgbClr val="353535"/>
                        </a:gs>
                      </a:gsLst>
                      <a:lin ang="5400000" scaled="0"/>
                    </a:gradFill>
                    <a:latin typeface="Segoe UI Semilight"/>
                  </a:rPr>
                  <a:t>Recovery Services Vault</a:t>
                </a:r>
              </a:p>
            </p:txBody>
          </p:sp>
        </p:grpSp>
        <p:sp>
          <p:nvSpPr>
            <p:cNvPr id="14" name="TextBox 13">
              <a:extLst>
                <a:ext uri="{FF2B5EF4-FFF2-40B4-BE49-F238E27FC236}">
                  <a16:creationId xmlns:a16="http://schemas.microsoft.com/office/drawing/2014/main" id="{5D9EEBE9-B0CB-47B3-9803-E34838F8F89A}"/>
                </a:ext>
              </a:extLst>
            </p:cNvPr>
            <p:cNvSpPr txBox="1"/>
            <p:nvPr/>
          </p:nvSpPr>
          <p:spPr>
            <a:xfrm>
              <a:off x="5478079" y="3001160"/>
              <a:ext cx="886103" cy="720167"/>
            </a:xfrm>
            <a:prstGeom prst="rect">
              <a:avLst/>
            </a:prstGeom>
            <a:noFill/>
          </p:spPr>
          <p:txBody>
            <a:bodyPr wrap="square" lIns="137141" tIns="109713" rIns="137141" bIns="109713" rtlCol="0">
              <a:spAutoFit/>
            </a:bodyPr>
            <a:lstStyle/>
            <a:p>
              <a:pPr lvl="0" algn="ctr" defTabSz="685669">
                <a:lnSpc>
                  <a:spcPct val="90000"/>
                </a:lnSpc>
                <a:spcAft>
                  <a:spcPts val="450"/>
                </a:spcAft>
                <a:defRPr/>
              </a:pPr>
              <a:r>
                <a:rPr lang="en-US" sz="1200" dirty="0">
                  <a:gradFill>
                    <a:gsLst>
                      <a:gs pos="2917">
                        <a:srgbClr val="353535"/>
                      </a:gs>
                      <a:gs pos="30000">
                        <a:srgbClr val="353535"/>
                      </a:gs>
                    </a:gsLst>
                    <a:lin ang="5400000" scaled="0"/>
                  </a:gradFill>
                  <a:latin typeface="Segoe UI Semilight"/>
                </a:rPr>
                <a:t>Azure Data Box</a:t>
              </a:r>
              <a:br>
                <a:rPr lang="en-US" sz="1200" dirty="0">
                  <a:gradFill>
                    <a:gsLst>
                      <a:gs pos="2917">
                        <a:srgbClr val="353535"/>
                      </a:gs>
                      <a:gs pos="30000">
                        <a:srgbClr val="353535"/>
                      </a:gs>
                    </a:gsLst>
                    <a:lin ang="5400000" scaled="0"/>
                  </a:gradFill>
                  <a:latin typeface="Segoe UI Semilight"/>
                </a:rPr>
              </a:br>
              <a:r>
                <a:rPr lang="en-US" sz="1200" dirty="0">
                  <a:gradFill>
                    <a:gsLst>
                      <a:gs pos="2917">
                        <a:srgbClr val="353535"/>
                      </a:gs>
                      <a:gs pos="30000">
                        <a:srgbClr val="353535"/>
                      </a:gs>
                    </a:gsLst>
                    <a:lin ang="5400000" scaled="0"/>
                  </a:gradFill>
                  <a:latin typeface="Segoe UI Semilight"/>
                </a:rPr>
                <a:t>Service</a:t>
              </a:r>
            </a:p>
          </p:txBody>
        </p:sp>
        <p:grpSp>
          <p:nvGrpSpPr>
            <p:cNvPr id="15" name="Group 14">
              <a:extLst>
                <a:ext uri="{FF2B5EF4-FFF2-40B4-BE49-F238E27FC236}">
                  <a16:creationId xmlns:a16="http://schemas.microsoft.com/office/drawing/2014/main" id="{6AA379A2-39BF-469C-B84B-E593B5D8182C}"/>
                </a:ext>
              </a:extLst>
            </p:cNvPr>
            <p:cNvGrpSpPr/>
            <p:nvPr/>
          </p:nvGrpSpPr>
          <p:grpSpPr>
            <a:xfrm>
              <a:off x="1477599" y="3216014"/>
              <a:ext cx="482915" cy="499991"/>
              <a:chOff x="6035550" y="4552950"/>
              <a:chExt cx="1122216" cy="1125022"/>
            </a:xfrm>
          </p:grpSpPr>
          <p:sp>
            <p:nvSpPr>
              <p:cNvPr id="16" name="Oval 15">
                <a:extLst>
                  <a:ext uri="{FF2B5EF4-FFF2-40B4-BE49-F238E27FC236}">
                    <a16:creationId xmlns:a16="http://schemas.microsoft.com/office/drawing/2014/main" id="{D61995FA-5AF1-424A-97FB-762CF321B690}"/>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lvl="0" algn="ctr" defTabSz="699220">
                  <a:lnSpc>
                    <a:spcPct val="90000"/>
                  </a:lnSpc>
                  <a:defRPr/>
                </a:pPr>
                <a:endParaRPr lang="en-US" sz="1350" kern="0" dirty="0">
                  <a:solidFill>
                    <a:srgbClr val="353535"/>
                  </a:solidFill>
                  <a:latin typeface="Segoe UI Semilight"/>
                  <a:ea typeface="Segoe UI" pitchFamily="34" charset="0"/>
                  <a:cs typeface="Segoe UI" pitchFamily="34" charset="0"/>
                </a:endParaRPr>
              </a:p>
            </p:txBody>
          </p:sp>
          <p:pic>
            <p:nvPicPr>
              <p:cNvPr id="17" name="Graphic 16" descr="Document">
                <a:extLst>
                  <a:ext uri="{FF2B5EF4-FFF2-40B4-BE49-F238E27FC236}">
                    <a16:creationId xmlns:a16="http://schemas.microsoft.com/office/drawing/2014/main" id="{16E99010-45F9-4B70-91B4-637325F0F08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grpSp>
          <p:nvGrpSpPr>
            <p:cNvPr id="18" name="Group 17">
              <a:extLst>
                <a:ext uri="{FF2B5EF4-FFF2-40B4-BE49-F238E27FC236}">
                  <a16:creationId xmlns:a16="http://schemas.microsoft.com/office/drawing/2014/main" id="{ADB8061A-EFDF-47CA-8F64-A9F2D7B9748A}"/>
                </a:ext>
              </a:extLst>
            </p:cNvPr>
            <p:cNvGrpSpPr/>
            <p:nvPr/>
          </p:nvGrpSpPr>
          <p:grpSpPr>
            <a:xfrm>
              <a:off x="1325343" y="3067404"/>
              <a:ext cx="482915" cy="499991"/>
              <a:chOff x="6035550" y="4552950"/>
              <a:chExt cx="1122216" cy="1125022"/>
            </a:xfrm>
          </p:grpSpPr>
          <p:sp>
            <p:nvSpPr>
              <p:cNvPr id="19" name="Oval 18">
                <a:extLst>
                  <a:ext uri="{FF2B5EF4-FFF2-40B4-BE49-F238E27FC236}">
                    <a16:creationId xmlns:a16="http://schemas.microsoft.com/office/drawing/2014/main" id="{62E0F87F-D2EC-4E7C-A122-B68C3EAF376D}"/>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lvl="0" algn="ctr" defTabSz="699220">
                  <a:lnSpc>
                    <a:spcPct val="90000"/>
                  </a:lnSpc>
                  <a:defRPr/>
                </a:pPr>
                <a:endParaRPr lang="en-US" sz="1350" kern="0" dirty="0">
                  <a:solidFill>
                    <a:srgbClr val="353535"/>
                  </a:solidFill>
                  <a:latin typeface="Segoe UI Semilight"/>
                  <a:ea typeface="Segoe UI" pitchFamily="34" charset="0"/>
                  <a:cs typeface="Segoe UI" pitchFamily="34" charset="0"/>
                </a:endParaRPr>
              </a:p>
            </p:txBody>
          </p:sp>
          <p:pic>
            <p:nvPicPr>
              <p:cNvPr id="20" name="Graphic 19" descr="Document">
                <a:extLst>
                  <a:ext uri="{FF2B5EF4-FFF2-40B4-BE49-F238E27FC236}">
                    <a16:creationId xmlns:a16="http://schemas.microsoft.com/office/drawing/2014/main" id="{171CFC40-A23F-4F10-B3F8-69442A38E19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grpSp>
          <p:nvGrpSpPr>
            <p:cNvPr id="21" name="Group 20">
              <a:extLst>
                <a:ext uri="{FF2B5EF4-FFF2-40B4-BE49-F238E27FC236}">
                  <a16:creationId xmlns:a16="http://schemas.microsoft.com/office/drawing/2014/main" id="{F6C42478-66D7-47C4-9E15-3F0EDEF92CE7}"/>
                </a:ext>
              </a:extLst>
            </p:cNvPr>
            <p:cNvGrpSpPr/>
            <p:nvPr/>
          </p:nvGrpSpPr>
          <p:grpSpPr>
            <a:xfrm>
              <a:off x="3229167" y="2500757"/>
              <a:ext cx="2151833" cy="360047"/>
              <a:chOff x="4305300" y="2191165"/>
              <a:chExt cx="2869518" cy="480131"/>
            </a:xfrm>
          </p:grpSpPr>
          <p:cxnSp>
            <p:nvCxnSpPr>
              <p:cNvPr id="22" name="Straight Connector 21">
                <a:extLst>
                  <a:ext uri="{FF2B5EF4-FFF2-40B4-BE49-F238E27FC236}">
                    <a16:creationId xmlns:a16="http://schemas.microsoft.com/office/drawing/2014/main" id="{62597D04-701A-4359-AB8E-A711B60AD809}"/>
                  </a:ext>
                </a:extLst>
              </p:cNvPr>
              <p:cNvCxnSpPr/>
              <p:nvPr/>
            </p:nvCxnSpPr>
            <p:spPr>
              <a:xfrm flipH="1">
                <a:off x="4318000" y="2191165"/>
                <a:ext cx="2856818"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EED8D3-3617-47AC-8864-2547777B7B7D}"/>
                  </a:ext>
                </a:extLst>
              </p:cNvPr>
              <p:cNvCxnSpPr/>
              <p:nvPr/>
            </p:nvCxnSpPr>
            <p:spPr>
              <a:xfrm>
                <a:off x="4305300" y="2191165"/>
                <a:ext cx="0" cy="480131"/>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4" name="Rectangle: Rounded Corners 23">
              <a:extLst>
                <a:ext uri="{FF2B5EF4-FFF2-40B4-BE49-F238E27FC236}">
                  <a16:creationId xmlns:a16="http://schemas.microsoft.com/office/drawing/2014/main" id="{4F0349D1-7EB5-4F04-95AF-90BD96647549}"/>
                </a:ext>
              </a:extLst>
            </p:cNvPr>
            <p:cNvSpPr/>
            <p:nvPr/>
          </p:nvSpPr>
          <p:spPr bwMode="auto">
            <a:xfrm>
              <a:off x="885976" y="1952834"/>
              <a:ext cx="1342442" cy="3152328"/>
            </a:xfrm>
            <a:prstGeom prst="roundRect">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lvl="0" algn="ctr" defTabSz="699220">
                <a:lnSpc>
                  <a:spcPct val="90000"/>
                </a:lnSpc>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TextBox 24">
              <a:extLst>
                <a:ext uri="{FF2B5EF4-FFF2-40B4-BE49-F238E27FC236}">
                  <a16:creationId xmlns:a16="http://schemas.microsoft.com/office/drawing/2014/main" id="{B7FBA6F1-1F21-4ACB-943D-E6F3B58DC687}"/>
                </a:ext>
              </a:extLst>
            </p:cNvPr>
            <p:cNvSpPr txBox="1"/>
            <p:nvPr/>
          </p:nvSpPr>
          <p:spPr>
            <a:xfrm>
              <a:off x="941843" y="4681964"/>
              <a:ext cx="1249627" cy="450093"/>
            </a:xfrm>
            <a:prstGeom prst="rect">
              <a:avLst/>
            </a:prstGeom>
            <a:noFill/>
          </p:spPr>
          <p:txBody>
            <a:bodyPr wrap="square" lIns="137141" tIns="109713" rIns="137141" bIns="109713" rtlCol="0">
              <a:spAutoFit/>
            </a:bodyPr>
            <a:lstStyle/>
            <a:p>
              <a:pPr lvl="0" algn="ctr" defTabSz="685669">
                <a:lnSpc>
                  <a:spcPct val="90000"/>
                </a:lnSpc>
                <a:spcAft>
                  <a:spcPts val="450"/>
                </a:spcAft>
                <a:defRPr/>
              </a:pPr>
              <a:r>
                <a:rPr lang="en-US" sz="825" dirty="0">
                  <a:gradFill>
                    <a:gsLst>
                      <a:gs pos="2917">
                        <a:srgbClr val="353535"/>
                      </a:gs>
                      <a:gs pos="30000">
                        <a:srgbClr val="353535"/>
                      </a:gs>
                    </a:gsLst>
                    <a:lin ang="5400000" scaled="0"/>
                  </a:gradFill>
                  <a:latin typeface="Segoe UI Semilight"/>
                </a:rPr>
                <a:t>Backup data from multiple sources</a:t>
              </a:r>
            </a:p>
          </p:txBody>
        </p:sp>
        <p:cxnSp>
          <p:nvCxnSpPr>
            <p:cNvPr id="26" name="Straight Arrow Connector 25">
              <a:extLst>
                <a:ext uri="{FF2B5EF4-FFF2-40B4-BE49-F238E27FC236}">
                  <a16:creationId xmlns:a16="http://schemas.microsoft.com/office/drawing/2014/main" id="{EE23A89A-6B85-41B3-A7EC-3B38A5D878C1}"/>
                </a:ext>
              </a:extLst>
            </p:cNvPr>
            <p:cNvCxnSpPr/>
            <p:nvPr/>
          </p:nvCxnSpPr>
          <p:spPr>
            <a:xfrm flipV="1">
              <a:off x="1808258" y="3312437"/>
              <a:ext cx="1125675" cy="4962"/>
            </a:xfrm>
            <a:prstGeom prst="straightConnector1">
              <a:avLst/>
            </a:prstGeom>
            <a:ln w="1270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99EAFB1-4877-49F2-B1EE-57DB6D8A9207}"/>
                </a:ext>
              </a:extLst>
            </p:cNvPr>
            <p:cNvCxnSpPr/>
            <p:nvPr/>
          </p:nvCxnSpPr>
          <p:spPr>
            <a:xfrm flipV="1">
              <a:off x="1808114" y="3317400"/>
              <a:ext cx="1125819" cy="921112"/>
            </a:xfrm>
            <a:prstGeom prst="straightConnector1">
              <a:avLst/>
            </a:prstGeom>
            <a:ln w="1270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DC46B6-D1BC-415A-9F33-DE5FEA0F761D}"/>
                </a:ext>
              </a:extLst>
            </p:cNvPr>
            <p:cNvCxnSpPr>
              <a:cxnSpLocks/>
            </p:cNvCxnSpPr>
            <p:nvPr/>
          </p:nvCxnSpPr>
          <p:spPr>
            <a:xfrm>
              <a:off x="1808114" y="2437412"/>
              <a:ext cx="1125819" cy="875025"/>
            </a:xfrm>
            <a:prstGeom prst="straightConnector1">
              <a:avLst/>
            </a:prstGeom>
            <a:ln w="1270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Arrow: Right 28">
              <a:extLst>
                <a:ext uri="{FF2B5EF4-FFF2-40B4-BE49-F238E27FC236}">
                  <a16:creationId xmlns:a16="http://schemas.microsoft.com/office/drawing/2014/main" id="{367794E6-E463-4A4C-AA9A-CD003C62E6CB}"/>
                </a:ext>
              </a:extLst>
            </p:cNvPr>
            <p:cNvSpPr/>
            <p:nvPr/>
          </p:nvSpPr>
          <p:spPr bwMode="auto">
            <a:xfrm>
              <a:off x="3872908" y="3022297"/>
              <a:ext cx="1275328" cy="649097"/>
            </a:xfrm>
            <a:prstGeom prst="rightArrow">
              <a:avLst/>
            </a:prstGeom>
            <a:noFill/>
            <a:ln w="2222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lvl="0" algn="ctr" defTabSz="699220">
                <a:lnSpc>
                  <a:spcPct val="90000"/>
                </a:lnSpc>
                <a:defRPr/>
              </a:pPr>
              <a:r>
                <a:rPr lang="en-US" sz="1050" dirty="0">
                  <a:solidFill>
                    <a:srgbClr val="353535"/>
                  </a:solidFill>
                  <a:latin typeface="Segoe UI Semilight"/>
                  <a:ea typeface="Segoe UI" pitchFamily="34" charset="0"/>
                  <a:cs typeface="Segoe UI" pitchFamily="34" charset="0"/>
                </a:rPr>
                <a:t>Ship</a:t>
              </a:r>
            </a:p>
          </p:txBody>
        </p:sp>
        <p:cxnSp>
          <p:nvCxnSpPr>
            <p:cNvPr id="30" name="Straight Arrow Connector 29">
              <a:extLst>
                <a:ext uri="{FF2B5EF4-FFF2-40B4-BE49-F238E27FC236}">
                  <a16:creationId xmlns:a16="http://schemas.microsoft.com/office/drawing/2014/main" id="{22D518A1-D36E-43C8-A857-4C519E48822C}"/>
                </a:ext>
              </a:extLst>
            </p:cNvPr>
            <p:cNvCxnSpPr/>
            <p:nvPr/>
          </p:nvCxnSpPr>
          <p:spPr>
            <a:xfrm>
              <a:off x="6479856" y="3384064"/>
              <a:ext cx="291398" cy="798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B759B8E-9553-45F9-A8DF-59E44B0D4FD8}"/>
                </a:ext>
              </a:extLst>
            </p:cNvPr>
            <p:cNvSpPr txBox="1"/>
            <p:nvPr/>
          </p:nvSpPr>
          <p:spPr>
            <a:xfrm>
              <a:off x="2782893" y="3984601"/>
              <a:ext cx="1008985" cy="553968"/>
            </a:xfrm>
            <a:prstGeom prst="rect">
              <a:avLst/>
            </a:prstGeom>
            <a:noFill/>
          </p:spPr>
          <p:txBody>
            <a:bodyPr wrap="square" lIns="137141" tIns="109713" rIns="137141" bIns="109713" rtlCol="0">
              <a:spAutoFit/>
            </a:bodyPr>
            <a:lstStyle/>
            <a:p>
              <a:pPr lvl="0" algn="ctr" defTabSz="685669">
                <a:lnSpc>
                  <a:spcPct val="90000"/>
                </a:lnSpc>
                <a:spcAft>
                  <a:spcPts val="450"/>
                </a:spcAft>
                <a:defRPr/>
              </a:pPr>
              <a:r>
                <a:rPr lang="en-US" sz="1200" dirty="0">
                  <a:gradFill>
                    <a:gsLst>
                      <a:gs pos="2917">
                        <a:srgbClr val="353535"/>
                      </a:gs>
                      <a:gs pos="30000">
                        <a:srgbClr val="353535"/>
                      </a:gs>
                    </a:gsLst>
                    <a:lin ang="5400000" scaled="0"/>
                  </a:gradFill>
                  <a:latin typeface="Segoe UI Semilight"/>
                </a:rPr>
                <a:t>Azure Data Box</a:t>
              </a:r>
            </a:p>
          </p:txBody>
        </p:sp>
        <p:sp>
          <p:nvSpPr>
            <p:cNvPr id="32" name="TextBox 31">
              <a:extLst>
                <a:ext uri="{FF2B5EF4-FFF2-40B4-BE49-F238E27FC236}">
                  <a16:creationId xmlns:a16="http://schemas.microsoft.com/office/drawing/2014/main" id="{3AB9DC04-16F5-45B4-AB74-2F96E077FFEB}"/>
                </a:ext>
              </a:extLst>
            </p:cNvPr>
            <p:cNvSpPr txBox="1"/>
            <p:nvPr/>
          </p:nvSpPr>
          <p:spPr>
            <a:xfrm>
              <a:off x="2534585" y="4517287"/>
              <a:ext cx="1657096" cy="470868"/>
            </a:xfrm>
            <a:prstGeom prst="rect">
              <a:avLst/>
            </a:prstGeom>
            <a:noFill/>
          </p:spPr>
          <p:txBody>
            <a:bodyPr wrap="square" lIns="137141" tIns="109713" rIns="137141" bIns="109713" rtlCol="0">
              <a:spAutoFit/>
            </a:bodyPr>
            <a:lstStyle/>
            <a:p>
              <a:pPr lvl="0" defTabSz="685669">
                <a:lnSpc>
                  <a:spcPct val="90000"/>
                </a:lnSpc>
                <a:spcAft>
                  <a:spcPts val="450"/>
                </a:spcAft>
                <a:defRPr/>
              </a:pPr>
              <a:r>
                <a:rPr lang="en-US" dirty="0">
                  <a:gradFill>
                    <a:gsLst>
                      <a:gs pos="2917">
                        <a:srgbClr val="353535"/>
                      </a:gs>
                      <a:gs pos="30000">
                        <a:srgbClr val="353535"/>
                      </a:gs>
                    </a:gsLst>
                    <a:lin ang="5400000" scaled="0"/>
                  </a:gradFill>
                  <a:latin typeface="Segoe UI Semilight"/>
                </a:rPr>
                <a:t>Up to 100 TB</a:t>
              </a:r>
            </a:p>
          </p:txBody>
        </p:sp>
        <p:sp>
          <p:nvSpPr>
            <p:cNvPr id="33" name="TextBox 32">
              <a:extLst>
                <a:ext uri="{FF2B5EF4-FFF2-40B4-BE49-F238E27FC236}">
                  <a16:creationId xmlns:a16="http://schemas.microsoft.com/office/drawing/2014/main" id="{C084C797-E871-4985-A6FC-96A303DA2719}"/>
                </a:ext>
              </a:extLst>
            </p:cNvPr>
            <p:cNvSpPr txBox="1"/>
            <p:nvPr/>
          </p:nvSpPr>
          <p:spPr>
            <a:xfrm>
              <a:off x="1429440" y="5382255"/>
              <a:ext cx="1913001" cy="383410"/>
            </a:xfrm>
            <a:prstGeom prst="rect">
              <a:avLst/>
            </a:prstGeom>
            <a:solidFill>
              <a:srgbClr val="002060"/>
            </a:solidFill>
          </p:spPr>
          <p:txBody>
            <a:bodyPr wrap="square" lIns="134444" tIns="107555" rIns="134444" bIns="107555" rtlCol="0">
              <a:spAutoFit/>
            </a:bodyPr>
            <a:lstStyle/>
            <a:p>
              <a:pPr lvl="0" algn="ctr" defTabSz="685644">
                <a:lnSpc>
                  <a:spcPct val="90000"/>
                </a:lnSpc>
                <a:spcAft>
                  <a:spcPts val="441"/>
                </a:spcAft>
                <a:defRPr/>
              </a:pPr>
              <a:r>
                <a:rPr lang="en-US" sz="1200" dirty="0">
                  <a:solidFill>
                    <a:srgbClr val="FFFFFF"/>
                  </a:solidFill>
                  <a:latin typeface="Segoe UI Semilight"/>
                </a:rPr>
                <a:t>No procuring of disks</a:t>
              </a:r>
            </a:p>
          </p:txBody>
        </p:sp>
        <p:sp>
          <p:nvSpPr>
            <p:cNvPr id="34" name="TextBox 33">
              <a:extLst>
                <a:ext uri="{FF2B5EF4-FFF2-40B4-BE49-F238E27FC236}">
                  <a16:creationId xmlns:a16="http://schemas.microsoft.com/office/drawing/2014/main" id="{1EFDA1DF-12A1-4F3E-B7FC-760C901C86DA}"/>
                </a:ext>
              </a:extLst>
            </p:cNvPr>
            <p:cNvSpPr txBox="1"/>
            <p:nvPr/>
          </p:nvSpPr>
          <p:spPr>
            <a:xfrm>
              <a:off x="3557706" y="5382255"/>
              <a:ext cx="1909438" cy="383410"/>
            </a:xfrm>
            <a:prstGeom prst="rect">
              <a:avLst/>
            </a:prstGeom>
            <a:solidFill>
              <a:srgbClr val="002060"/>
            </a:solidFill>
          </p:spPr>
          <p:txBody>
            <a:bodyPr wrap="square" lIns="134444" tIns="107555" rIns="134444" bIns="107555" rtlCol="0">
              <a:spAutoFit/>
            </a:bodyPr>
            <a:lstStyle/>
            <a:p>
              <a:pPr lvl="0" algn="ctr" defTabSz="685644">
                <a:lnSpc>
                  <a:spcPct val="90000"/>
                </a:lnSpc>
                <a:spcAft>
                  <a:spcPts val="441"/>
                </a:spcAft>
                <a:defRPr/>
              </a:pPr>
              <a:r>
                <a:rPr lang="en-US" sz="1200" dirty="0">
                  <a:solidFill>
                    <a:srgbClr val="FFFFFF"/>
                  </a:solidFill>
                  <a:latin typeface="Segoe UI Semilight"/>
                </a:rPr>
                <a:t>Parallel transfers</a:t>
              </a:r>
            </a:p>
          </p:txBody>
        </p:sp>
        <p:sp>
          <p:nvSpPr>
            <p:cNvPr id="35" name="TextBox 34">
              <a:extLst>
                <a:ext uri="{FF2B5EF4-FFF2-40B4-BE49-F238E27FC236}">
                  <a16:creationId xmlns:a16="http://schemas.microsoft.com/office/drawing/2014/main" id="{1641F2C3-8063-4854-98C4-062A97F2C4BE}"/>
                </a:ext>
              </a:extLst>
            </p:cNvPr>
            <p:cNvSpPr txBox="1"/>
            <p:nvPr/>
          </p:nvSpPr>
          <p:spPr>
            <a:xfrm>
              <a:off x="5682411" y="5376470"/>
              <a:ext cx="1896465" cy="383410"/>
            </a:xfrm>
            <a:prstGeom prst="rect">
              <a:avLst/>
            </a:prstGeom>
            <a:solidFill>
              <a:srgbClr val="002060"/>
            </a:solidFill>
          </p:spPr>
          <p:txBody>
            <a:bodyPr wrap="square" lIns="134444" tIns="107555" rIns="134444" bIns="107555" rtlCol="0">
              <a:spAutoFit/>
            </a:bodyPr>
            <a:lstStyle/>
            <a:p>
              <a:pPr lvl="0" algn="ctr" defTabSz="685644">
                <a:lnSpc>
                  <a:spcPct val="90000"/>
                </a:lnSpc>
                <a:spcAft>
                  <a:spcPts val="441"/>
                </a:spcAft>
                <a:defRPr/>
              </a:pPr>
              <a:r>
                <a:rPr lang="en-US" sz="1200" dirty="0">
                  <a:solidFill>
                    <a:srgbClr val="FFFFFF"/>
                  </a:solidFill>
                  <a:latin typeface="Segoe UI Semilight"/>
                </a:rPr>
                <a:t>Safe and secure</a:t>
              </a:r>
            </a:p>
          </p:txBody>
        </p:sp>
        <p:pic>
          <p:nvPicPr>
            <p:cNvPr id="36" name="Graphic 35">
              <a:extLst>
                <a:ext uri="{FF2B5EF4-FFF2-40B4-BE49-F238E27FC236}">
                  <a16:creationId xmlns:a16="http://schemas.microsoft.com/office/drawing/2014/main" id="{ACF7B562-569B-429E-B293-35B3F3AD26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61324" y="2576201"/>
              <a:ext cx="1693004" cy="1693004"/>
            </a:xfrm>
            <a:prstGeom prst="rect">
              <a:avLst/>
            </a:prstGeom>
          </p:spPr>
        </p:pic>
      </p:grpSp>
    </p:spTree>
    <p:extLst>
      <p:ext uri="{BB962C8B-B14F-4D97-AF65-F5344CB8AC3E}">
        <p14:creationId xmlns:p14="http://schemas.microsoft.com/office/powerpoint/2010/main" val="1566689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52d25c6f-c178-4023-9ed6-50d1b595041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7D61-5916-43B6-9343-F7B27352BD22}"/>
              </a:ext>
            </a:extLst>
          </p:cNvPr>
          <p:cNvSpPr>
            <a:spLocks noGrp="1"/>
          </p:cNvSpPr>
          <p:nvPr>
            <p:ph type="title"/>
          </p:nvPr>
        </p:nvSpPr>
        <p:spPr/>
        <p:txBody>
          <a:bodyPr/>
          <a:lstStyle/>
          <a:p>
            <a:r>
              <a:rPr lang="en-US" dirty="0"/>
              <a:t>Site Recovery</a:t>
            </a:r>
          </a:p>
        </p:txBody>
      </p:sp>
      <p:sp>
        <p:nvSpPr>
          <p:cNvPr id="4" name="Content Placeholder 2">
            <a:extLst>
              <a:ext uri="{FF2B5EF4-FFF2-40B4-BE49-F238E27FC236}">
                <a16:creationId xmlns:a16="http://schemas.microsoft.com/office/drawing/2014/main" id="{308C0F4C-0897-4766-8EFD-C23D60A57E9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200000"/>
              </a:lnSpc>
            </a:pPr>
            <a:r>
              <a:rPr lang="en-US" b="0" kern="0" dirty="0">
                <a:solidFill>
                  <a:srgbClr val="000000"/>
                </a:solidFill>
              </a:rPr>
              <a:t>Designed for </a:t>
            </a:r>
            <a:r>
              <a:rPr lang="en-US" kern="0" dirty="0">
                <a:solidFill>
                  <a:srgbClr val="000000"/>
                </a:solidFill>
              </a:rPr>
              <a:t>zero-data loss </a:t>
            </a:r>
            <a:r>
              <a:rPr lang="en-US" b="0" kern="0" dirty="0">
                <a:solidFill>
                  <a:srgbClr val="000000"/>
                </a:solidFill>
              </a:rPr>
              <a:t>during migration</a:t>
            </a:r>
          </a:p>
          <a:p>
            <a:pPr lvl="0">
              <a:lnSpc>
                <a:spcPct val="200000"/>
              </a:lnSpc>
            </a:pPr>
            <a:r>
              <a:rPr lang="en-US" kern="0" dirty="0">
                <a:solidFill>
                  <a:srgbClr val="000000"/>
                </a:solidFill>
              </a:rPr>
              <a:t>Near-zero downtime </a:t>
            </a:r>
            <a:r>
              <a:rPr lang="en-US" b="0" kern="0" dirty="0">
                <a:solidFill>
                  <a:srgbClr val="000000"/>
                </a:solidFill>
              </a:rPr>
              <a:t>for their users</a:t>
            </a:r>
          </a:p>
          <a:p>
            <a:pPr lvl="0">
              <a:lnSpc>
                <a:spcPct val="200000"/>
              </a:lnSpc>
            </a:pPr>
            <a:r>
              <a:rPr lang="en-US" kern="0" dirty="0">
                <a:solidFill>
                  <a:srgbClr val="000000"/>
                </a:solidFill>
              </a:rPr>
              <a:t>Comprehensive</a:t>
            </a:r>
            <a:r>
              <a:rPr lang="en-US" b="0" kern="0" dirty="0">
                <a:solidFill>
                  <a:srgbClr val="000000"/>
                </a:solidFill>
              </a:rPr>
              <a:t> </a:t>
            </a:r>
            <a:r>
              <a:rPr lang="en-US" kern="0" dirty="0">
                <a:solidFill>
                  <a:srgbClr val="000000"/>
                </a:solidFill>
              </a:rPr>
              <a:t>coverage</a:t>
            </a:r>
            <a:r>
              <a:rPr lang="en-US" b="0" kern="0" dirty="0">
                <a:solidFill>
                  <a:srgbClr val="000000"/>
                </a:solidFill>
              </a:rPr>
              <a:t> for all applications</a:t>
            </a:r>
          </a:p>
          <a:p>
            <a:pPr lvl="0">
              <a:spcBef>
                <a:spcPts val="1800"/>
              </a:spcBef>
            </a:pPr>
            <a:r>
              <a:rPr lang="en-US" kern="0" dirty="0">
                <a:solidFill>
                  <a:srgbClr val="000000"/>
                </a:solidFill>
              </a:rPr>
              <a:t>Ability to test </a:t>
            </a:r>
            <a:r>
              <a:rPr lang="en-US" b="0" kern="0" dirty="0">
                <a:solidFill>
                  <a:srgbClr val="000000"/>
                </a:solidFill>
              </a:rPr>
              <a:t>application in the new cloud before migration</a:t>
            </a:r>
          </a:p>
          <a:p>
            <a:pPr lvl="0">
              <a:lnSpc>
                <a:spcPct val="200000"/>
              </a:lnSpc>
            </a:pPr>
            <a:endParaRPr lang="en-US" b="0" kern="0" dirty="0">
              <a:solidFill>
                <a:srgbClr val="000000"/>
              </a:solidFill>
            </a:endParaRPr>
          </a:p>
        </p:txBody>
      </p:sp>
    </p:spTree>
    <p:extLst>
      <p:ext uri="{BB962C8B-B14F-4D97-AF65-F5344CB8AC3E}">
        <p14:creationId xmlns:p14="http://schemas.microsoft.com/office/powerpoint/2010/main" val="1983051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131abe85-e512-4124-93e8-031bd4f7644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D9352-40A4-4B16-8BCB-E552DB0179A7}"/>
              </a:ext>
            </a:extLst>
          </p:cNvPr>
          <p:cNvSpPr>
            <a:spLocks noGrp="1"/>
          </p:cNvSpPr>
          <p:nvPr>
            <p:ph type="title"/>
          </p:nvPr>
        </p:nvSpPr>
        <p:spPr/>
        <p:txBody>
          <a:bodyPr/>
          <a:lstStyle/>
          <a:p>
            <a:r>
              <a:rPr lang="en-US" dirty="0"/>
              <a:t>Site Recovery Advantages</a:t>
            </a:r>
          </a:p>
        </p:txBody>
      </p:sp>
      <p:sp>
        <p:nvSpPr>
          <p:cNvPr id="4" name="Content Placeholder 2">
            <a:extLst>
              <a:ext uri="{FF2B5EF4-FFF2-40B4-BE49-F238E27FC236}">
                <a16:creationId xmlns:a16="http://schemas.microsoft.com/office/drawing/2014/main" id="{A631A350-3251-497E-81AC-222D880B4AE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200000"/>
              </a:lnSpc>
            </a:pPr>
            <a:r>
              <a:rPr lang="en-US" b="0" kern="0" dirty="0">
                <a:solidFill>
                  <a:srgbClr val="000000"/>
                </a:solidFill>
              </a:rPr>
              <a:t>Zero application data loss during migration</a:t>
            </a:r>
          </a:p>
          <a:p>
            <a:pPr lvl="0"/>
            <a:r>
              <a:rPr lang="en-US" b="0" kern="0" dirty="0">
                <a:solidFill>
                  <a:srgbClr val="000000"/>
                </a:solidFill>
              </a:rPr>
              <a:t>Near-zero application downtime during migration</a:t>
            </a:r>
          </a:p>
          <a:p>
            <a:pPr lvl="0">
              <a:spcBef>
                <a:spcPts val="2400"/>
              </a:spcBef>
            </a:pPr>
            <a:r>
              <a:rPr lang="en-US" b="0" kern="0" dirty="0">
                <a:solidFill>
                  <a:srgbClr val="000000"/>
                </a:solidFill>
              </a:rPr>
              <a:t>Broad coverage for hypervisors, applications, operating systems, and Azure features</a:t>
            </a:r>
          </a:p>
          <a:p>
            <a:pPr lvl="0">
              <a:lnSpc>
                <a:spcPct val="200000"/>
              </a:lnSpc>
            </a:pPr>
            <a:r>
              <a:rPr lang="en-US" b="0" kern="0" dirty="0">
                <a:solidFill>
                  <a:srgbClr val="000000"/>
                </a:solidFill>
              </a:rPr>
              <a:t>No-impact application testing in Azure</a:t>
            </a:r>
          </a:p>
          <a:p>
            <a:pPr marL="0" lvl="0" indent="0">
              <a:lnSpc>
                <a:spcPct val="200000"/>
              </a:lnSpc>
              <a:buNone/>
            </a:pPr>
            <a:endParaRPr lang="en-US" b="0" kern="0" dirty="0">
              <a:solidFill>
                <a:srgbClr val="000000"/>
              </a:solidFill>
            </a:endParaRPr>
          </a:p>
        </p:txBody>
      </p:sp>
    </p:spTree>
    <p:extLst>
      <p:ext uri="{BB962C8B-B14F-4D97-AF65-F5344CB8AC3E}">
        <p14:creationId xmlns:p14="http://schemas.microsoft.com/office/powerpoint/2010/main" val="3201664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39912a83-95cc-4bac-a352-d69f230de40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196CB-30AC-48B0-9804-E9CD3FEFAE96}"/>
              </a:ext>
            </a:extLst>
          </p:cNvPr>
          <p:cNvSpPr>
            <a:spLocks noGrp="1"/>
          </p:cNvSpPr>
          <p:nvPr>
            <p:ph type="title"/>
          </p:nvPr>
        </p:nvSpPr>
        <p:spPr/>
        <p:txBody>
          <a:bodyPr/>
          <a:lstStyle/>
          <a:p>
            <a:r>
              <a:rPr lang="en-US" dirty="0"/>
              <a:t>Disaster Recovery or Workload Migration from Hyper-V/SCVMM</a:t>
            </a:r>
          </a:p>
        </p:txBody>
      </p:sp>
      <p:grpSp>
        <p:nvGrpSpPr>
          <p:cNvPr id="3" name="Group 2" descr="1. Deploy the ASR Agent on the on-premises Hyper-V / SCVMM infrastructure&#10;2. Select your VMs you want to replicate to Azure&#10;3. Replication occurs through public internet or expressroute (https/443)&#10;4. Azure is your DR Site, containing the offline VMs until failover is executed&#10;5. (failback occurs in the same way from Azure back to on-premises VM)">
            <a:extLst>
              <a:ext uri="{FF2B5EF4-FFF2-40B4-BE49-F238E27FC236}">
                <a16:creationId xmlns:a16="http://schemas.microsoft.com/office/drawing/2014/main" id="{5480A755-32E2-4FCD-A07D-E0BF3873113A}"/>
              </a:ext>
            </a:extLst>
          </p:cNvPr>
          <p:cNvGrpSpPr/>
          <p:nvPr/>
        </p:nvGrpSpPr>
        <p:grpSpPr>
          <a:xfrm>
            <a:off x="31640" y="2228815"/>
            <a:ext cx="8711017" cy="3304319"/>
            <a:chOff x="31640" y="2228815"/>
            <a:chExt cx="8711017" cy="3304319"/>
          </a:xfrm>
        </p:grpSpPr>
        <p:pic>
          <p:nvPicPr>
            <p:cNvPr id="4" name="Picture 98" descr="Cloud">
              <a:extLst>
                <a:ext uri="{FF2B5EF4-FFF2-40B4-BE49-F238E27FC236}">
                  <a16:creationId xmlns:a16="http://schemas.microsoft.com/office/drawing/2014/main" id="{9E6F2ACB-2C18-4254-BF5B-6A9BAC2FD908}"/>
                </a:ext>
              </a:extLst>
            </p:cNvPr>
            <p:cNvPicPr>
              <a:picLocks noChangeAspect="1" noChangeArrowheads="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1640" y="2476549"/>
              <a:ext cx="3517770" cy="1542181"/>
            </a:xfrm>
            <a:prstGeom prst="rect">
              <a:avLst/>
            </a:prstGeom>
            <a:noFill/>
            <a:ln w="9525">
              <a:noFill/>
              <a:miter lim="800000"/>
              <a:headEnd/>
              <a:tailEnd/>
            </a:ln>
            <a:effectLst>
              <a:glow>
                <a:schemeClr val="accent1">
                  <a:alpha val="0"/>
                </a:schemeClr>
              </a:glow>
            </a:effectLst>
          </p:spPr>
        </p:pic>
        <p:sp>
          <p:nvSpPr>
            <p:cNvPr id="5" name="TextBox 4">
              <a:extLst>
                <a:ext uri="{FF2B5EF4-FFF2-40B4-BE49-F238E27FC236}">
                  <a16:creationId xmlns:a16="http://schemas.microsoft.com/office/drawing/2014/main" id="{42AA11C2-1509-41CD-83D2-2D03C28BD996}"/>
                </a:ext>
              </a:extLst>
            </p:cNvPr>
            <p:cNvSpPr txBox="1"/>
            <p:nvPr/>
          </p:nvSpPr>
          <p:spPr>
            <a:xfrm>
              <a:off x="332260" y="4101319"/>
              <a:ext cx="2738716" cy="339517"/>
            </a:xfrm>
            <a:prstGeom prst="rect">
              <a:avLst/>
            </a:prstGeom>
            <a:noFill/>
          </p:spPr>
          <p:txBody>
            <a:bodyPr wrap="square" lIns="0" tIns="0" rIns="0" bIns="0" rtlCol="0">
              <a:spAutoFit/>
            </a:bodyPr>
            <a:lstStyle/>
            <a:p>
              <a:pPr lvl="0" algn="ctr" defTabSz="685526">
                <a:lnSpc>
                  <a:spcPct val="90000"/>
                </a:lnSpc>
                <a:defRPr/>
              </a:pPr>
              <a:r>
                <a:rPr lang="en-US" sz="1471" spc="-38" dirty="0">
                  <a:solidFill>
                    <a:srgbClr val="353535"/>
                  </a:solidFill>
                  <a:latin typeface="Segoe UI Semilight"/>
                </a:rPr>
                <a:t>Source: Hyper-V/SCVMM</a:t>
              </a:r>
              <a:br>
                <a:rPr lang="en-US" sz="1471" spc="-38" dirty="0">
                  <a:solidFill>
                    <a:srgbClr val="353535"/>
                  </a:solidFill>
                  <a:latin typeface="Segoe UI Semilight"/>
                </a:rPr>
              </a:br>
              <a:endParaRPr lang="en-US" sz="1471" spc="-38" baseline="-25000" dirty="0">
                <a:solidFill>
                  <a:srgbClr val="353535"/>
                </a:solidFill>
                <a:latin typeface="Segoe UI Semilight"/>
              </a:endParaRPr>
            </a:p>
          </p:txBody>
        </p:sp>
        <p:sp>
          <p:nvSpPr>
            <p:cNvPr id="6" name="TextBox 5">
              <a:extLst>
                <a:ext uri="{FF2B5EF4-FFF2-40B4-BE49-F238E27FC236}">
                  <a16:creationId xmlns:a16="http://schemas.microsoft.com/office/drawing/2014/main" id="{127E853D-2BF5-4BC0-BF74-0BCE3C08ADBA}"/>
                </a:ext>
              </a:extLst>
            </p:cNvPr>
            <p:cNvSpPr txBox="1"/>
            <p:nvPr/>
          </p:nvSpPr>
          <p:spPr>
            <a:xfrm>
              <a:off x="7106349" y="2496758"/>
              <a:ext cx="720879" cy="101566"/>
            </a:xfrm>
            <a:prstGeom prst="rect">
              <a:avLst/>
            </a:prstGeom>
            <a:noFill/>
          </p:spPr>
          <p:txBody>
            <a:bodyPr wrap="square" lIns="0" tIns="0" rIns="0" bIns="0" rtlCol="0">
              <a:spAutoFit/>
            </a:bodyPr>
            <a:lstStyle/>
            <a:p>
              <a:pPr algn="ctr" defTabSz="685526">
                <a:lnSpc>
                  <a:spcPct val="90000"/>
                </a:lnSpc>
                <a:defRPr/>
              </a:pPr>
              <a:endParaRPr lang="en-US" sz="1100" b="1" spc="-38" baseline="-25000" dirty="0">
                <a:solidFill>
                  <a:srgbClr val="353535"/>
                </a:solidFill>
                <a:latin typeface="Segoe UI Semilight"/>
              </a:endParaRPr>
            </a:p>
          </p:txBody>
        </p:sp>
        <p:grpSp>
          <p:nvGrpSpPr>
            <p:cNvPr id="7" name="Group 6">
              <a:extLst>
                <a:ext uri="{FF2B5EF4-FFF2-40B4-BE49-F238E27FC236}">
                  <a16:creationId xmlns:a16="http://schemas.microsoft.com/office/drawing/2014/main" id="{D11ABFF9-8E9E-4470-B933-FAAF2F386029}"/>
                </a:ext>
              </a:extLst>
            </p:cNvPr>
            <p:cNvGrpSpPr/>
            <p:nvPr/>
          </p:nvGrpSpPr>
          <p:grpSpPr>
            <a:xfrm>
              <a:off x="867216" y="5053772"/>
              <a:ext cx="2136041" cy="479362"/>
              <a:chOff x="9499030" y="5941207"/>
              <a:chExt cx="2905163" cy="651964"/>
            </a:xfrm>
          </p:grpSpPr>
          <p:sp>
            <p:nvSpPr>
              <p:cNvPr id="8" name="TextBox 7">
                <a:extLst>
                  <a:ext uri="{FF2B5EF4-FFF2-40B4-BE49-F238E27FC236}">
                    <a16:creationId xmlns:a16="http://schemas.microsoft.com/office/drawing/2014/main" id="{E3298E2B-90CD-4B4E-96F6-1EBDDF7452EF}"/>
                  </a:ext>
                </a:extLst>
              </p:cNvPr>
              <p:cNvSpPr txBox="1"/>
              <p:nvPr/>
            </p:nvSpPr>
            <p:spPr>
              <a:xfrm>
                <a:off x="9979194" y="5941207"/>
                <a:ext cx="2424999" cy="651964"/>
              </a:xfrm>
              <a:prstGeom prst="rect">
                <a:avLst/>
              </a:prstGeom>
              <a:noFill/>
            </p:spPr>
            <p:txBody>
              <a:bodyPr wrap="square" lIns="0" tIns="0" rIns="0" bIns="0" rtlCol="0">
                <a:spAutoFit/>
              </a:bodyPr>
              <a:lstStyle/>
              <a:p>
                <a:pPr lvl="0" defTabSz="685526">
                  <a:lnSpc>
                    <a:spcPct val="90000"/>
                  </a:lnSpc>
                  <a:defRPr/>
                </a:pPr>
                <a:r>
                  <a:rPr lang="en-US" sz="1298" dirty="0">
                    <a:solidFill>
                      <a:srgbClr val="0072C6"/>
                    </a:solidFill>
                    <a:latin typeface="Segoe UI Light"/>
                  </a:rPr>
                  <a:t>Microsoft Azure Recovery Services Agent </a:t>
                </a:r>
                <a:endParaRPr lang="en-US" sz="1000" spc="-38" dirty="0">
                  <a:solidFill>
                    <a:srgbClr val="353535"/>
                  </a:solidFill>
                  <a:latin typeface="Segoe UI Semilight"/>
                </a:endParaRPr>
              </a:p>
              <a:p>
                <a:pPr lvl="0" defTabSz="685526">
                  <a:lnSpc>
                    <a:spcPct val="90000"/>
                  </a:lnSpc>
                  <a:defRPr/>
                </a:pPr>
                <a:r>
                  <a:rPr lang="en-US" sz="865" dirty="0">
                    <a:gradFill>
                      <a:gsLst>
                        <a:gs pos="2917">
                          <a:srgbClr val="505050"/>
                        </a:gs>
                        <a:gs pos="30000">
                          <a:srgbClr val="505050"/>
                        </a:gs>
                      </a:gsLst>
                      <a:lin ang="5400000" scaled="0"/>
                    </a:gradFill>
                    <a:latin typeface="Segoe UI Semilight"/>
                  </a:rPr>
                  <a:t>Replicates data to Azure</a:t>
                </a:r>
              </a:p>
            </p:txBody>
          </p:sp>
          <p:pic>
            <p:nvPicPr>
              <p:cNvPr id="9" name="Picture 8">
                <a:extLst>
                  <a:ext uri="{FF2B5EF4-FFF2-40B4-BE49-F238E27FC236}">
                    <a16:creationId xmlns:a16="http://schemas.microsoft.com/office/drawing/2014/main" id="{F1CA936E-013E-4E8E-B51B-3F74B3015F14}"/>
                  </a:ext>
                </a:extLst>
              </p:cNvPr>
              <p:cNvPicPr>
                <a:picLocks noChangeAspect="1"/>
              </p:cNvPicPr>
              <p:nvPr/>
            </p:nvPicPr>
            <p:blipFill>
              <a:blip r:embed="rId4"/>
              <a:stretch>
                <a:fillRect/>
              </a:stretch>
            </p:blipFill>
            <p:spPr>
              <a:xfrm>
                <a:off x="9499030" y="5986485"/>
                <a:ext cx="425196" cy="421683"/>
              </a:xfrm>
              <a:prstGeom prst="rect">
                <a:avLst/>
              </a:prstGeom>
            </p:spPr>
          </p:pic>
        </p:grpSp>
        <p:pic>
          <p:nvPicPr>
            <p:cNvPr id="10" name="Picture 9">
              <a:extLst>
                <a:ext uri="{FF2B5EF4-FFF2-40B4-BE49-F238E27FC236}">
                  <a16:creationId xmlns:a16="http://schemas.microsoft.com/office/drawing/2014/main" id="{2968E531-2B89-488D-B118-9B5A4E0A5733}"/>
                </a:ext>
              </a:extLst>
            </p:cNvPr>
            <p:cNvPicPr>
              <a:picLocks noChangeAspect="1"/>
            </p:cNvPicPr>
            <p:nvPr/>
          </p:nvPicPr>
          <p:blipFill>
            <a:blip r:embed="rId5"/>
            <a:stretch>
              <a:fillRect/>
            </a:stretch>
          </p:blipFill>
          <p:spPr>
            <a:xfrm>
              <a:off x="5912701" y="2331219"/>
              <a:ext cx="2829956" cy="1855825"/>
            </a:xfrm>
            <a:prstGeom prst="rect">
              <a:avLst/>
            </a:prstGeom>
          </p:spPr>
        </p:pic>
        <p:sp>
          <p:nvSpPr>
            <p:cNvPr id="11" name="TextBox 179">
              <a:extLst>
                <a:ext uri="{FF2B5EF4-FFF2-40B4-BE49-F238E27FC236}">
                  <a16:creationId xmlns:a16="http://schemas.microsoft.com/office/drawing/2014/main" id="{6D39964A-5322-44C0-8204-DB0203D47896}"/>
                </a:ext>
              </a:extLst>
            </p:cNvPr>
            <p:cNvSpPr txBox="1"/>
            <p:nvPr/>
          </p:nvSpPr>
          <p:spPr>
            <a:xfrm>
              <a:off x="6162850" y="3457196"/>
              <a:ext cx="2329656" cy="542978"/>
            </a:xfrm>
            <a:prstGeom prst="rect">
              <a:avLst/>
            </a:prstGeom>
            <a:noFill/>
            <a:ln>
              <a:noFill/>
            </a:ln>
          </p:spPr>
          <p:txBody>
            <a:bodyPr wrap="none" lIns="134387" tIns="107510" rIns="134387" bIns="107510" rtlCol="0">
              <a:spAutoFit/>
            </a:bodyPr>
            <a:lstStyle/>
            <a:p>
              <a:pPr lvl="0" algn="ctr" defTabSz="684845">
                <a:lnSpc>
                  <a:spcPct val="90000"/>
                </a:lnSpc>
                <a:spcAft>
                  <a:spcPts val="441"/>
                </a:spcAft>
                <a:defRPr/>
              </a:pPr>
              <a:r>
                <a:rPr lang="en-US" sz="2353" kern="0" dirty="0">
                  <a:solidFill>
                    <a:srgbClr val="FFFFFF"/>
                  </a:solidFill>
                  <a:latin typeface="Segoe UI Semilight"/>
                </a:rPr>
                <a:t>Microsoft Azure</a:t>
              </a:r>
            </a:p>
          </p:txBody>
        </p:sp>
        <p:grpSp>
          <p:nvGrpSpPr>
            <p:cNvPr id="12" name="Group 11">
              <a:extLst>
                <a:ext uri="{FF2B5EF4-FFF2-40B4-BE49-F238E27FC236}">
                  <a16:creationId xmlns:a16="http://schemas.microsoft.com/office/drawing/2014/main" id="{C9A3771F-72D6-45BE-952F-3FBDA52649D6}"/>
                </a:ext>
              </a:extLst>
            </p:cNvPr>
            <p:cNvGrpSpPr/>
            <p:nvPr/>
          </p:nvGrpSpPr>
          <p:grpSpPr>
            <a:xfrm>
              <a:off x="1504239" y="2228815"/>
              <a:ext cx="306262" cy="617870"/>
              <a:chOff x="1245849" y="2481571"/>
              <a:chExt cx="416537" cy="840346"/>
            </a:xfrm>
          </p:grpSpPr>
          <p:pic>
            <p:nvPicPr>
              <p:cNvPr id="13" name="Picture 12">
                <a:extLst>
                  <a:ext uri="{FF2B5EF4-FFF2-40B4-BE49-F238E27FC236}">
                    <a16:creationId xmlns:a16="http://schemas.microsoft.com/office/drawing/2014/main" id="{4D205338-2228-4DB7-BF16-2E9AB7F48B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14" name="Picture 13">
                <a:extLst>
                  <a:ext uri="{FF2B5EF4-FFF2-40B4-BE49-F238E27FC236}">
                    <a16:creationId xmlns:a16="http://schemas.microsoft.com/office/drawing/2014/main" id="{E7D8DA13-C9D1-44F0-BF9B-EC0CF6C343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pic>
          <p:nvPicPr>
            <p:cNvPr id="15" name="Picture 14">
              <a:extLst>
                <a:ext uri="{FF2B5EF4-FFF2-40B4-BE49-F238E27FC236}">
                  <a16:creationId xmlns:a16="http://schemas.microsoft.com/office/drawing/2014/main" id="{BB6D8FB4-39DB-4D8F-B2AB-602F00A1758D}"/>
                </a:ext>
              </a:extLst>
            </p:cNvPr>
            <p:cNvPicPr>
              <a:picLocks noChangeAspect="1"/>
            </p:cNvPicPr>
            <p:nvPr/>
          </p:nvPicPr>
          <p:blipFill>
            <a:blip r:embed="rId8"/>
            <a:stretch>
              <a:fillRect/>
            </a:stretch>
          </p:blipFill>
          <p:spPr>
            <a:xfrm>
              <a:off x="1342771" y="2911408"/>
              <a:ext cx="530711" cy="783227"/>
            </a:xfrm>
            <a:prstGeom prst="rect">
              <a:avLst/>
            </a:prstGeom>
            <a:ln>
              <a:solidFill>
                <a:srgbClr val="00B0F0"/>
              </a:solidFill>
            </a:ln>
          </p:spPr>
        </p:pic>
        <p:grpSp>
          <p:nvGrpSpPr>
            <p:cNvPr id="16" name="Group 15">
              <a:extLst>
                <a:ext uri="{FF2B5EF4-FFF2-40B4-BE49-F238E27FC236}">
                  <a16:creationId xmlns:a16="http://schemas.microsoft.com/office/drawing/2014/main" id="{0DF33E6E-19EF-4F16-A3FA-9DD19A07AB24}"/>
                </a:ext>
              </a:extLst>
            </p:cNvPr>
            <p:cNvGrpSpPr/>
            <p:nvPr/>
          </p:nvGrpSpPr>
          <p:grpSpPr>
            <a:xfrm>
              <a:off x="1892141" y="2284243"/>
              <a:ext cx="1111323" cy="864541"/>
              <a:chOff x="9354961" y="2521836"/>
              <a:chExt cx="1099486" cy="703461"/>
            </a:xfrm>
            <a:solidFill>
              <a:srgbClr val="00B0F0"/>
            </a:solidFill>
          </p:grpSpPr>
          <p:pic>
            <p:nvPicPr>
              <p:cNvPr id="17" name="Picture 16">
                <a:extLst>
                  <a:ext uri="{FF2B5EF4-FFF2-40B4-BE49-F238E27FC236}">
                    <a16:creationId xmlns:a16="http://schemas.microsoft.com/office/drawing/2014/main" id="{6FBDCCDC-1D4C-434C-8518-8901CB77B53B}"/>
                  </a:ext>
                </a:extLst>
              </p:cNvPr>
              <p:cNvPicPr>
                <a:picLocks noChangeAspect="1"/>
              </p:cNvPicPr>
              <p:nvPr/>
            </p:nvPicPr>
            <p:blipFill>
              <a:blip r:embed="rId9"/>
              <a:stretch>
                <a:fillRect/>
              </a:stretch>
            </p:blipFill>
            <p:spPr>
              <a:xfrm>
                <a:off x="9354961" y="2521836"/>
                <a:ext cx="530221" cy="703461"/>
              </a:xfrm>
              <a:prstGeom prst="rect">
                <a:avLst/>
              </a:prstGeom>
              <a:grpFill/>
              <a:ln>
                <a:solidFill>
                  <a:srgbClr val="00B0F0"/>
                </a:solidFill>
              </a:ln>
            </p:spPr>
          </p:pic>
          <p:pic>
            <p:nvPicPr>
              <p:cNvPr id="18" name="Picture 17">
                <a:extLst>
                  <a:ext uri="{FF2B5EF4-FFF2-40B4-BE49-F238E27FC236}">
                    <a16:creationId xmlns:a16="http://schemas.microsoft.com/office/drawing/2014/main" id="{E47D7705-24B5-43F8-A4AB-E8BCCF967AC4}"/>
                  </a:ext>
                </a:extLst>
              </p:cNvPr>
              <p:cNvPicPr>
                <a:picLocks noChangeAspect="1"/>
              </p:cNvPicPr>
              <p:nvPr/>
            </p:nvPicPr>
            <p:blipFill>
              <a:blip r:embed="rId10"/>
              <a:stretch>
                <a:fillRect/>
              </a:stretch>
            </p:blipFill>
            <p:spPr>
              <a:xfrm>
                <a:off x="9924226" y="2702950"/>
                <a:ext cx="530221" cy="522347"/>
              </a:xfrm>
              <a:prstGeom prst="rect">
                <a:avLst/>
              </a:prstGeom>
              <a:grpFill/>
              <a:ln>
                <a:solidFill>
                  <a:srgbClr val="00B0F0"/>
                </a:solidFill>
              </a:ln>
            </p:spPr>
          </p:pic>
        </p:grpSp>
        <p:pic>
          <p:nvPicPr>
            <p:cNvPr id="19" name="Picture 18">
              <a:extLst>
                <a:ext uri="{FF2B5EF4-FFF2-40B4-BE49-F238E27FC236}">
                  <a16:creationId xmlns:a16="http://schemas.microsoft.com/office/drawing/2014/main" id="{0378D50C-EE3A-4EE7-B1A8-DF066B73BC83}"/>
                </a:ext>
              </a:extLst>
            </p:cNvPr>
            <p:cNvPicPr>
              <a:picLocks noChangeAspect="1"/>
            </p:cNvPicPr>
            <p:nvPr/>
          </p:nvPicPr>
          <p:blipFill>
            <a:blip r:embed="rId4"/>
            <a:stretch>
              <a:fillRect/>
            </a:stretch>
          </p:blipFill>
          <p:spPr>
            <a:xfrm>
              <a:off x="1126212" y="3558978"/>
              <a:ext cx="312629" cy="310046"/>
            </a:xfrm>
            <a:prstGeom prst="rect">
              <a:avLst/>
            </a:prstGeom>
          </p:spPr>
        </p:pic>
        <p:sp>
          <p:nvSpPr>
            <p:cNvPr id="20" name="TextBox 19">
              <a:extLst>
                <a:ext uri="{FF2B5EF4-FFF2-40B4-BE49-F238E27FC236}">
                  <a16:creationId xmlns:a16="http://schemas.microsoft.com/office/drawing/2014/main" id="{AB3A39FB-95F1-4980-B7C7-5FAE4F33DE2D}"/>
                </a:ext>
              </a:extLst>
            </p:cNvPr>
            <p:cNvSpPr txBox="1"/>
            <p:nvPr/>
          </p:nvSpPr>
          <p:spPr>
            <a:xfrm>
              <a:off x="706168" y="3199546"/>
              <a:ext cx="598481" cy="359586"/>
            </a:xfrm>
            <a:prstGeom prst="rect">
              <a:avLst/>
            </a:prstGeom>
            <a:noFill/>
          </p:spPr>
          <p:txBody>
            <a:bodyPr wrap="square" lIns="0" tIns="0" rIns="0" bIns="0" rtlCol="0">
              <a:spAutoFit/>
            </a:bodyPr>
            <a:lstStyle/>
            <a:p>
              <a:pPr lvl="0" defTabSz="685526">
                <a:lnSpc>
                  <a:spcPct val="90000"/>
                </a:lnSpc>
                <a:defRPr/>
              </a:pPr>
              <a:r>
                <a:rPr lang="en-US" sz="1298" i="1" dirty="0">
                  <a:solidFill>
                    <a:srgbClr val="0072C6"/>
                  </a:solidFill>
                  <a:latin typeface="Segoe UI Semilight"/>
                </a:rPr>
                <a:t>Hyper-V</a:t>
              </a:r>
              <a:br>
                <a:rPr lang="en-US" sz="1298" i="1" dirty="0">
                  <a:solidFill>
                    <a:srgbClr val="0072C6"/>
                  </a:solidFill>
                  <a:latin typeface="Segoe UI Semilight"/>
                </a:rPr>
              </a:br>
              <a:r>
                <a:rPr lang="en-US" sz="1298" i="1" dirty="0">
                  <a:solidFill>
                    <a:srgbClr val="0072C6"/>
                  </a:solidFill>
                  <a:latin typeface="Segoe UI Semilight"/>
                </a:rPr>
                <a:t>Server</a:t>
              </a:r>
            </a:p>
          </p:txBody>
        </p:sp>
        <p:grpSp>
          <p:nvGrpSpPr>
            <p:cNvPr id="21" name="Group 20">
              <a:extLst>
                <a:ext uri="{FF2B5EF4-FFF2-40B4-BE49-F238E27FC236}">
                  <a16:creationId xmlns:a16="http://schemas.microsoft.com/office/drawing/2014/main" id="{9A6ED84C-15EC-4067-97A2-01E3FBB9CAF9}"/>
                </a:ext>
              </a:extLst>
            </p:cNvPr>
            <p:cNvGrpSpPr/>
            <p:nvPr/>
          </p:nvGrpSpPr>
          <p:grpSpPr>
            <a:xfrm>
              <a:off x="3549409" y="2832680"/>
              <a:ext cx="2363291" cy="2102562"/>
              <a:chOff x="4827441" y="2686226"/>
              <a:chExt cx="3214240" cy="2859630"/>
            </a:xfrm>
          </p:grpSpPr>
          <p:grpSp>
            <p:nvGrpSpPr>
              <p:cNvPr id="22" name="Group 21">
                <a:extLst>
                  <a:ext uri="{FF2B5EF4-FFF2-40B4-BE49-F238E27FC236}">
                    <a16:creationId xmlns:a16="http://schemas.microsoft.com/office/drawing/2014/main" id="{23A02221-CF2D-4B77-BFDE-2818ADA8727F}"/>
                  </a:ext>
                </a:extLst>
              </p:cNvPr>
              <p:cNvGrpSpPr/>
              <p:nvPr/>
            </p:nvGrpSpPr>
            <p:grpSpPr>
              <a:xfrm>
                <a:off x="5508510" y="2686226"/>
                <a:ext cx="1581178" cy="1089703"/>
                <a:chOff x="4413198" y="2108497"/>
                <a:chExt cx="1581178" cy="1089703"/>
              </a:xfrm>
            </p:grpSpPr>
            <p:pic>
              <p:nvPicPr>
                <p:cNvPr id="27" name="Picture 26">
                  <a:extLst>
                    <a:ext uri="{FF2B5EF4-FFF2-40B4-BE49-F238E27FC236}">
                      <a16:creationId xmlns:a16="http://schemas.microsoft.com/office/drawing/2014/main" id="{EC1A813E-D0A7-4C66-A545-042922C31B86}"/>
                    </a:ext>
                  </a:extLst>
                </p:cNvPr>
                <p:cNvPicPr>
                  <a:picLocks noChangeAspect="1"/>
                </p:cNvPicPr>
                <p:nvPr/>
              </p:nvPicPr>
              <p:blipFill>
                <a:blip r:embed="rId11"/>
                <a:stretch>
                  <a:fillRect/>
                </a:stretch>
              </p:blipFill>
              <p:spPr>
                <a:xfrm>
                  <a:off x="4413198" y="2108497"/>
                  <a:ext cx="1581178" cy="1050845"/>
                </a:xfrm>
                <a:prstGeom prst="rect">
                  <a:avLst/>
                </a:prstGeom>
              </p:spPr>
            </p:pic>
            <p:sp>
              <p:nvSpPr>
                <p:cNvPr id="28" name="TextBox 27">
                  <a:extLst>
                    <a:ext uri="{FF2B5EF4-FFF2-40B4-BE49-F238E27FC236}">
                      <a16:creationId xmlns:a16="http://schemas.microsoft.com/office/drawing/2014/main" id="{6279B449-4AD6-47B2-8FEC-618CBEAA8FA7}"/>
                    </a:ext>
                  </a:extLst>
                </p:cNvPr>
                <p:cNvSpPr txBox="1"/>
                <p:nvPr/>
              </p:nvSpPr>
              <p:spPr>
                <a:xfrm>
                  <a:off x="4488287" y="2631569"/>
                  <a:ext cx="1431000" cy="566631"/>
                </a:xfrm>
                <a:prstGeom prst="rect">
                  <a:avLst/>
                </a:prstGeom>
                <a:noFill/>
              </p:spPr>
              <p:txBody>
                <a:bodyPr wrap="square" lIns="131821" tIns="105457" rIns="131821" bIns="105457" rtlCol="0">
                  <a:spAutoFit/>
                </a:bodyPr>
                <a:lstStyle/>
                <a:p>
                  <a:pPr lvl="0" algn="ctr" defTabSz="672266">
                    <a:lnSpc>
                      <a:spcPct val="90000"/>
                    </a:lnSpc>
                    <a:defRPr/>
                  </a:pPr>
                  <a:r>
                    <a:rPr lang="en-US" sz="735"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29" name="Picture 28">
                  <a:extLst>
                    <a:ext uri="{FF2B5EF4-FFF2-40B4-BE49-F238E27FC236}">
                      <a16:creationId xmlns:a16="http://schemas.microsoft.com/office/drawing/2014/main" id="{149C931C-CE6C-4AA6-A491-878C3772FF26}"/>
                    </a:ext>
                  </a:extLst>
                </p:cNvPr>
                <p:cNvPicPr>
                  <a:picLocks noChangeAspect="1"/>
                </p:cNvPicPr>
                <p:nvPr/>
              </p:nvPicPr>
              <p:blipFill>
                <a:blip r:embed="rId12"/>
                <a:stretch>
                  <a:fillRect/>
                </a:stretch>
              </p:blipFill>
              <p:spPr>
                <a:xfrm>
                  <a:off x="4937975" y="2219240"/>
                  <a:ext cx="535697" cy="533109"/>
                </a:xfrm>
                <a:prstGeom prst="rect">
                  <a:avLst/>
                </a:prstGeom>
              </p:spPr>
            </p:pic>
          </p:grpSp>
          <p:sp>
            <p:nvSpPr>
              <p:cNvPr id="23" name="TextBox 22">
                <a:extLst>
                  <a:ext uri="{FF2B5EF4-FFF2-40B4-BE49-F238E27FC236}">
                    <a16:creationId xmlns:a16="http://schemas.microsoft.com/office/drawing/2014/main" id="{C31CC51C-893A-46D1-8BA9-5C238A4517D8}"/>
                  </a:ext>
                </a:extLst>
              </p:cNvPr>
              <p:cNvSpPr txBox="1"/>
              <p:nvPr/>
            </p:nvSpPr>
            <p:spPr>
              <a:xfrm>
                <a:off x="4827441" y="4160559"/>
                <a:ext cx="3214240" cy="1385297"/>
              </a:xfrm>
              <a:prstGeom prst="rect">
                <a:avLst/>
              </a:prstGeom>
              <a:noFill/>
            </p:spPr>
            <p:txBody>
              <a:bodyPr wrap="square" lIns="0" tIns="0" rIns="0" bIns="0" rtlCol="0">
                <a:spAutoFit/>
              </a:bodyPr>
              <a:lstStyle/>
              <a:p>
                <a:pPr lvl="0" algn="ctr" defTabSz="685526">
                  <a:lnSpc>
                    <a:spcPct val="90000"/>
                  </a:lnSpc>
                  <a:defRPr/>
                </a:pPr>
                <a:r>
                  <a:rPr lang="en-US" sz="1471" kern="0" spc="-38" dirty="0">
                    <a:solidFill>
                      <a:srgbClr val="505050"/>
                    </a:solidFill>
                    <a:latin typeface="Segoe UI"/>
                  </a:rPr>
                  <a:t>Data Channel</a:t>
                </a:r>
              </a:p>
              <a:p>
                <a:pPr lvl="0" algn="ctr" defTabSz="685526">
                  <a:lnSpc>
                    <a:spcPct val="90000"/>
                  </a:lnSpc>
                  <a:defRPr/>
                </a:pPr>
                <a:endParaRPr lang="en-US" sz="1471" kern="0" spc="-38" dirty="0">
                  <a:solidFill>
                    <a:srgbClr val="505050"/>
                  </a:solidFill>
                  <a:latin typeface="Segoe UI"/>
                </a:endParaRPr>
              </a:p>
              <a:p>
                <a:pPr lvl="0" algn="ctr" defTabSz="685526">
                  <a:lnSpc>
                    <a:spcPct val="90000"/>
                  </a:lnSpc>
                  <a:defRPr/>
                </a:pPr>
                <a:r>
                  <a:rPr lang="en-US" sz="1471" i="1" kern="0" spc="-38" dirty="0">
                    <a:solidFill>
                      <a:srgbClr val="505050"/>
                    </a:solidFill>
                    <a:latin typeface="Segoe UI"/>
                  </a:rPr>
                  <a:t>Public Internet or ExpressRoute with Public Peering</a:t>
                </a:r>
                <a:endParaRPr lang="en-US" sz="1471" i="1" kern="0" spc="-38" baseline="-25000" dirty="0">
                  <a:solidFill>
                    <a:srgbClr val="505050"/>
                  </a:solidFill>
                  <a:latin typeface="Segoe UI"/>
                </a:endParaRPr>
              </a:p>
            </p:txBody>
          </p:sp>
          <p:grpSp>
            <p:nvGrpSpPr>
              <p:cNvPr id="24" name="Group 23">
                <a:extLst>
                  <a:ext uri="{FF2B5EF4-FFF2-40B4-BE49-F238E27FC236}">
                    <a16:creationId xmlns:a16="http://schemas.microsoft.com/office/drawing/2014/main" id="{5C9D68BE-FCE2-4614-942F-91D61E10AA56}"/>
                  </a:ext>
                </a:extLst>
              </p:cNvPr>
              <p:cNvGrpSpPr/>
              <p:nvPr/>
            </p:nvGrpSpPr>
            <p:grpSpPr>
              <a:xfrm>
                <a:off x="4861364" y="3573462"/>
                <a:ext cx="2728473" cy="544881"/>
                <a:chOff x="4861364" y="3573462"/>
                <a:chExt cx="2728473" cy="544881"/>
              </a:xfrm>
            </p:grpSpPr>
            <p:cxnSp>
              <p:nvCxnSpPr>
                <p:cNvPr id="25" name="Straight Arrow Connector 24">
                  <a:extLst>
                    <a:ext uri="{FF2B5EF4-FFF2-40B4-BE49-F238E27FC236}">
                      <a16:creationId xmlns:a16="http://schemas.microsoft.com/office/drawing/2014/main" id="{14C95D37-69B4-4727-9119-C79DBBE12E9B}"/>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26" name="TextBox 25">
                  <a:extLst>
                    <a:ext uri="{FF2B5EF4-FFF2-40B4-BE49-F238E27FC236}">
                      <a16:creationId xmlns:a16="http://schemas.microsoft.com/office/drawing/2014/main" id="{796BE029-E992-4654-834E-B0EDE6216D1D}"/>
                    </a:ext>
                  </a:extLst>
                </p:cNvPr>
                <p:cNvSpPr txBox="1"/>
                <p:nvPr/>
              </p:nvSpPr>
              <p:spPr>
                <a:xfrm>
                  <a:off x="4861364" y="3573462"/>
                  <a:ext cx="2153234" cy="544881"/>
                </a:xfrm>
                <a:prstGeom prst="rect">
                  <a:avLst/>
                </a:prstGeom>
                <a:noFill/>
              </p:spPr>
              <p:txBody>
                <a:bodyPr wrap="square" lIns="134464" tIns="107571" rIns="134464" bIns="107571" rtlCol="0">
                  <a:spAutoFit/>
                </a:bodyPr>
                <a:lstStyle/>
                <a:p>
                  <a:pPr lvl="0" defTabSz="672290">
                    <a:lnSpc>
                      <a:spcPct val="90000"/>
                    </a:lnSpc>
                    <a:spcAft>
                      <a:spcPts val="441"/>
                    </a:spcAft>
                    <a:defRPr/>
                  </a:pPr>
                  <a:r>
                    <a:rPr lang="en-US" sz="1324" i="1" kern="0" dirty="0">
                      <a:gradFill>
                        <a:gsLst>
                          <a:gs pos="2917">
                            <a:srgbClr val="505050"/>
                          </a:gs>
                          <a:gs pos="30000">
                            <a:srgbClr val="505050"/>
                          </a:gs>
                        </a:gsLst>
                        <a:lin ang="5400000" scaled="0"/>
                      </a:gradFill>
                      <a:latin typeface="Segoe UI"/>
                    </a:rPr>
                    <a:t>443 (HTTPS)</a:t>
                  </a:r>
                </a:p>
              </p:txBody>
            </p:sp>
          </p:grpSp>
        </p:grpSp>
      </p:grpSp>
    </p:spTree>
    <p:extLst>
      <p:ext uri="{BB962C8B-B14F-4D97-AF65-F5344CB8AC3E}">
        <p14:creationId xmlns:p14="http://schemas.microsoft.com/office/powerpoint/2010/main" val="765054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f2031b4d-7748-4049-8b44-66d4429e31f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E5F8-48D8-4D21-A3BC-C0C150164BB1}"/>
              </a:ext>
            </a:extLst>
          </p:cNvPr>
          <p:cNvSpPr>
            <a:spLocks noGrp="1"/>
          </p:cNvSpPr>
          <p:nvPr>
            <p:ph type="title"/>
          </p:nvPr>
        </p:nvSpPr>
        <p:spPr/>
        <p:txBody>
          <a:bodyPr/>
          <a:lstStyle/>
          <a:p>
            <a:r>
              <a:rPr lang="en-US" dirty="0"/>
              <a:t>Disaster Recovery or Workload Migration from VMware/AWS/physical</a:t>
            </a:r>
          </a:p>
        </p:txBody>
      </p:sp>
      <p:grpSp>
        <p:nvGrpSpPr>
          <p:cNvPr id="3" name="Group 2" descr="1. Deploy the ASR Processing and Configuration Server on the on-premises VMware infrastructure&#10;2. Select your VMs you want to replicate to Azure&#10;3. Replication occurs through public internet or expressroute (https/443)&#10;4. Azure is your DR Site, containing the offline VMs until failover is executed&#10;5. (failback occurs in the same way from Azure back to on-premises VM)">
            <a:extLst>
              <a:ext uri="{FF2B5EF4-FFF2-40B4-BE49-F238E27FC236}">
                <a16:creationId xmlns:a16="http://schemas.microsoft.com/office/drawing/2014/main" id="{C0931D85-C2C4-4805-961B-AF2850BA26C7}"/>
              </a:ext>
            </a:extLst>
          </p:cNvPr>
          <p:cNvGrpSpPr/>
          <p:nvPr/>
        </p:nvGrpSpPr>
        <p:grpSpPr>
          <a:xfrm>
            <a:off x="31640" y="2195179"/>
            <a:ext cx="8711017" cy="3404505"/>
            <a:chOff x="31640" y="2195179"/>
            <a:chExt cx="8711017" cy="3404505"/>
          </a:xfrm>
        </p:grpSpPr>
        <p:pic>
          <p:nvPicPr>
            <p:cNvPr id="4" name="Picture 3">
              <a:extLst>
                <a:ext uri="{FF2B5EF4-FFF2-40B4-BE49-F238E27FC236}">
                  <a16:creationId xmlns:a16="http://schemas.microsoft.com/office/drawing/2014/main" id="{FF804AE5-B198-48E3-9DB3-65264D4AA881}"/>
                </a:ext>
              </a:extLst>
            </p:cNvPr>
            <p:cNvPicPr>
              <a:picLocks noChangeAspect="1"/>
            </p:cNvPicPr>
            <p:nvPr/>
          </p:nvPicPr>
          <p:blipFill>
            <a:blip r:embed="rId3"/>
            <a:stretch>
              <a:fillRect/>
            </a:stretch>
          </p:blipFill>
          <p:spPr>
            <a:xfrm>
              <a:off x="5912701" y="2331219"/>
              <a:ext cx="2829956" cy="1855825"/>
            </a:xfrm>
            <a:prstGeom prst="rect">
              <a:avLst/>
            </a:prstGeom>
          </p:spPr>
        </p:pic>
        <p:pic>
          <p:nvPicPr>
            <p:cNvPr id="5" name="Picture 98" descr="Cloud">
              <a:extLst>
                <a:ext uri="{FF2B5EF4-FFF2-40B4-BE49-F238E27FC236}">
                  <a16:creationId xmlns:a16="http://schemas.microsoft.com/office/drawing/2014/main" id="{12433091-0CDD-4F1E-A82C-3C58CD547DA7}"/>
                </a:ext>
              </a:extLst>
            </p:cNvPr>
            <p:cNvPicPr>
              <a:picLocks noChangeAspect="1" noChangeArrowheads="1"/>
            </p:cNvPicPr>
            <p:nvPr/>
          </p:nvPicPr>
          <p:blipFill>
            <a:blip r:embed="rId4" cstate="screen">
              <a:duotone>
                <a:srgbClr val="002050">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640" y="2476549"/>
              <a:ext cx="3517770" cy="1542181"/>
            </a:xfrm>
            <a:prstGeom prst="rect">
              <a:avLst/>
            </a:prstGeom>
            <a:noFill/>
            <a:ln w="9525">
              <a:noFill/>
              <a:miter lim="800000"/>
              <a:headEnd/>
              <a:tailEnd/>
            </a:ln>
            <a:effectLst>
              <a:glow>
                <a:srgbClr val="D83B01">
                  <a:alpha val="0"/>
                </a:srgbClr>
              </a:glow>
            </a:effectLst>
          </p:spPr>
        </p:pic>
        <p:grpSp>
          <p:nvGrpSpPr>
            <p:cNvPr id="6" name="Group 5">
              <a:extLst>
                <a:ext uri="{FF2B5EF4-FFF2-40B4-BE49-F238E27FC236}">
                  <a16:creationId xmlns:a16="http://schemas.microsoft.com/office/drawing/2014/main" id="{EE7E2E1D-3DAB-4B75-8BB3-A5DAD1E05A32}"/>
                </a:ext>
              </a:extLst>
            </p:cNvPr>
            <p:cNvGrpSpPr/>
            <p:nvPr/>
          </p:nvGrpSpPr>
          <p:grpSpPr>
            <a:xfrm>
              <a:off x="930145" y="2489318"/>
              <a:ext cx="1134452" cy="838284"/>
              <a:chOff x="1615161" y="2990536"/>
              <a:chExt cx="1095658" cy="699671"/>
            </a:xfrm>
          </p:grpSpPr>
          <p:pic>
            <p:nvPicPr>
              <p:cNvPr id="7" name="Picture 6">
                <a:extLst>
                  <a:ext uri="{FF2B5EF4-FFF2-40B4-BE49-F238E27FC236}">
                    <a16:creationId xmlns:a16="http://schemas.microsoft.com/office/drawing/2014/main" id="{B15A7BEF-98FD-4E1A-930C-F2BFC95B1F82}"/>
                  </a:ext>
                </a:extLst>
              </p:cNvPr>
              <p:cNvPicPr>
                <a:picLocks noChangeAspect="1"/>
              </p:cNvPicPr>
              <p:nvPr/>
            </p:nvPicPr>
            <p:blipFill>
              <a:blip r:embed="rId5"/>
              <a:stretch>
                <a:fillRect/>
              </a:stretch>
            </p:blipFill>
            <p:spPr>
              <a:xfrm>
                <a:off x="1615161" y="2990536"/>
                <a:ext cx="535632" cy="167053"/>
              </a:xfrm>
              <a:prstGeom prst="rect">
                <a:avLst/>
              </a:prstGeom>
            </p:spPr>
          </p:pic>
          <p:pic>
            <p:nvPicPr>
              <p:cNvPr id="8" name="Picture 7">
                <a:extLst>
                  <a:ext uri="{FF2B5EF4-FFF2-40B4-BE49-F238E27FC236}">
                    <a16:creationId xmlns:a16="http://schemas.microsoft.com/office/drawing/2014/main" id="{E3AD17D9-11A3-4371-A2B0-D47D0732188D}"/>
                  </a:ext>
                </a:extLst>
              </p:cNvPr>
              <p:cNvPicPr>
                <a:picLocks noChangeAspect="1"/>
              </p:cNvPicPr>
              <p:nvPr/>
            </p:nvPicPr>
            <p:blipFill>
              <a:blip r:embed="rId5"/>
              <a:stretch>
                <a:fillRect/>
              </a:stretch>
            </p:blipFill>
            <p:spPr>
              <a:xfrm>
                <a:off x="1615161" y="3523154"/>
                <a:ext cx="535632" cy="167053"/>
              </a:xfrm>
              <a:prstGeom prst="rect">
                <a:avLst/>
              </a:prstGeom>
            </p:spPr>
          </p:pic>
          <p:pic>
            <p:nvPicPr>
              <p:cNvPr id="9" name="Picture 8">
                <a:extLst>
                  <a:ext uri="{FF2B5EF4-FFF2-40B4-BE49-F238E27FC236}">
                    <a16:creationId xmlns:a16="http://schemas.microsoft.com/office/drawing/2014/main" id="{6E843ED0-1572-40C2-9659-B4FC7DA42707}"/>
                  </a:ext>
                </a:extLst>
              </p:cNvPr>
              <p:cNvPicPr>
                <a:picLocks noChangeAspect="1"/>
              </p:cNvPicPr>
              <p:nvPr/>
            </p:nvPicPr>
            <p:blipFill>
              <a:blip r:embed="rId5"/>
              <a:stretch>
                <a:fillRect/>
              </a:stretch>
            </p:blipFill>
            <p:spPr>
              <a:xfrm>
                <a:off x="1615161" y="3346494"/>
                <a:ext cx="535632" cy="167053"/>
              </a:xfrm>
              <a:prstGeom prst="rect">
                <a:avLst/>
              </a:prstGeom>
            </p:spPr>
          </p:pic>
          <p:pic>
            <p:nvPicPr>
              <p:cNvPr id="10" name="Picture 9">
                <a:extLst>
                  <a:ext uri="{FF2B5EF4-FFF2-40B4-BE49-F238E27FC236}">
                    <a16:creationId xmlns:a16="http://schemas.microsoft.com/office/drawing/2014/main" id="{E0B34DAA-45D4-4F37-B972-45BEBFA24B48}"/>
                  </a:ext>
                </a:extLst>
              </p:cNvPr>
              <p:cNvPicPr>
                <a:picLocks noChangeAspect="1"/>
              </p:cNvPicPr>
              <p:nvPr/>
            </p:nvPicPr>
            <p:blipFill>
              <a:blip r:embed="rId5"/>
              <a:stretch>
                <a:fillRect/>
              </a:stretch>
            </p:blipFill>
            <p:spPr>
              <a:xfrm>
                <a:off x="1615161" y="3169835"/>
                <a:ext cx="535632" cy="167053"/>
              </a:xfrm>
              <a:prstGeom prst="rect">
                <a:avLst/>
              </a:prstGeom>
            </p:spPr>
          </p:pic>
          <p:pic>
            <p:nvPicPr>
              <p:cNvPr id="11" name="Picture 10">
                <a:extLst>
                  <a:ext uri="{FF2B5EF4-FFF2-40B4-BE49-F238E27FC236}">
                    <a16:creationId xmlns:a16="http://schemas.microsoft.com/office/drawing/2014/main" id="{D30A2284-B434-4421-BBB1-A2B4E133DE8F}"/>
                  </a:ext>
                </a:extLst>
              </p:cNvPr>
              <p:cNvPicPr>
                <a:picLocks noChangeAspect="1"/>
              </p:cNvPicPr>
              <p:nvPr/>
            </p:nvPicPr>
            <p:blipFill>
              <a:blip r:embed="rId5"/>
              <a:stretch>
                <a:fillRect/>
              </a:stretch>
            </p:blipFill>
            <p:spPr>
              <a:xfrm>
                <a:off x="2175187" y="3523154"/>
                <a:ext cx="535632" cy="167053"/>
              </a:xfrm>
              <a:prstGeom prst="rect">
                <a:avLst/>
              </a:prstGeom>
            </p:spPr>
          </p:pic>
          <p:pic>
            <p:nvPicPr>
              <p:cNvPr id="12" name="Picture 11">
                <a:extLst>
                  <a:ext uri="{FF2B5EF4-FFF2-40B4-BE49-F238E27FC236}">
                    <a16:creationId xmlns:a16="http://schemas.microsoft.com/office/drawing/2014/main" id="{A8716717-583E-4B69-9D11-52CA3088940C}"/>
                  </a:ext>
                </a:extLst>
              </p:cNvPr>
              <p:cNvPicPr>
                <a:picLocks noChangeAspect="1"/>
              </p:cNvPicPr>
              <p:nvPr/>
            </p:nvPicPr>
            <p:blipFill>
              <a:blip r:embed="rId5"/>
              <a:stretch>
                <a:fillRect/>
              </a:stretch>
            </p:blipFill>
            <p:spPr>
              <a:xfrm>
                <a:off x="2175187" y="3346494"/>
                <a:ext cx="535632" cy="167053"/>
              </a:xfrm>
              <a:prstGeom prst="rect">
                <a:avLst/>
              </a:prstGeom>
            </p:spPr>
          </p:pic>
          <p:pic>
            <p:nvPicPr>
              <p:cNvPr id="13" name="Picture 12">
                <a:extLst>
                  <a:ext uri="{FF2B5EF4-FFF2-40B4-BE49-F238E27FC236}">
                    <a16:creationId xmlns:a16="http://schemas.microsoft.com/office/drawing/2014/main" id="{74869201-0C07-4901-A6F7-924F9C34D805}"/>
                  </a:ext>
                </a:extLst>
              </p:cNvPr>
              <p:cNvPicPr>
                <a:picLocks noChangeAspect="1"/>
              </p:cNvPicPr>
              <p:nvPr/>
            </p:nvPicPr>
            <p:blipFill>
              <a:blip r:embed="rId5"/>
              <a:stretch>
                <a:fillRect/>
              </a:stretch>
            </p:blipFill>
            <p:spPr>
              <a:xfrm>
                <a:off x="2175187" y="3169835"/>
                <a:ext cx="535632" cy="167053"/>
              </a:xfrm>
              <a:prstGeom prst="rect">
                <a:avLst/>
              </a:prstGeom>
            </p:spPr>
          </p:pic>
        </p:grpSp>
        <p:grpSp>
          <p:nvGrpSpPr>
            <p:cNvPr id="14" name="Group 13">
              <a:extLst>
                <a:ext uri="{FF2B5EF4-FFF2-40B4-BE49-F238E27FC236}">
                  <a16:creationId xmlns:a16="http://schemas.microsoft.com/office/drawing/2014/main" id="{3BEC6779-41AB-45A3-9C1B-BFE29F97770F}"/>
                </a:ext>
              </a:extLst>
            </p:cNvPr>
            <p:cNvGrpSpPr/>
            <p:nvPr/>
          </p:nvGrpSpPr>
          <p:grpSpPr>
            <a:xfrm>
              <a:off x="930274" y="2476549"/>
              <a:ext cx="1111323" cy="864541"/>
              <a:chOff x="9354961" y="2521836"/>
              <a:chExt cx="1099486" cy="703461"/>
            </a:xfrm>
          </p:grpSpPr>
          <p:pic>
            <p:nvPicPr>
              <p:cNvPr id="15" name="Picture 14">
                <a:extLst>
                  <a:ext uri="{FF2B5EF4-FFF2-40B4-BE49-F238E27FC236}">
                    <a16:creationId xmlns:a16="http://schemas.microsoft.com/office/drawing/2014/main" id="{78F1A5DD-CC8F-4316-B564-E146A10C9259}"/>
                  </a:ext>
                </a:extLst>
              </p:cNvPr>
              <p:cNvPicPr>
                <a:picLocks noChangeAspect="1"/>
              </p:cNvPicPr>
              <p:nvPr/>
            </p:nvPicPr>
            <p:blipFill>
              <a:blip r:embed="rId6"/>
              <a:stretch>
                <a:fillRect/>
              </a:stretch>
            </p:blipFill>
            <p:spPr>
              <a:xfrm>
                <a:off x="9354961" y="2521836"/>
                <a:ext cx="530221" cy="703461"/>
              </a:xfrm>
              <a:prstGeom prst="rect">
                <a:avLst/>
              </a:prstGeom>
            </p:spPr>
          </p:pic>
          <p:pic>
            <p:nvPicPr>
              <p:cNvPr id="16" name="Picture 15">
                <a:extLst>
                  <a:ext uri="{FF2B5EF4-FFF2-40B4-BE49-F238E27FC236}">
                    <a16:creationId xmlns:a16="http://schemas.microsoft.com/office/drawing/2014/main" id="{A294339C-3D4A-44BD-8507-6F184829B60F}"/>
                  </a:ext>
                </a:extLst>
              </p:cNvPr>
              <p:cNvPicPr>
                <a:picLocks noChangeAspect="1"/>
              </p:cNvPicPr>
              <p:nvPr/>
            </p:nvPicPr>
            <p:blipFill>
              <a:blip r:embed="rId7"/>
              <a:stretch>
                <a:fillRect/>
              </a:stretch>
            </p:blipFill>
            <p:spPr>
              <a:xfrm>
                <a:off x="9924226" y="2702950"/>
                <a:ext cx="530221" cy="522347"/>
              </a:xfrm>
              <a:prstGeom prst="rect">
                <a:avLst/>
              </a:prstGeom>
            </p:spPr>
          </p:pic>
        </p:grpSp>
        <p:sp>
          <p:nvSpPr>
            <p:cNvPr id="17" name="TextBox 16">
              <a:extLst>
                <a:ext uri="{FF2B5EF4-FFF2-40B4-BE49-F238E27FC236}">
                  <a16:creationId xmlns:a16="http://schemas.microsoft.com/office/drawing/2014/main" id="{89559C8D-C148-4CB2-828B-61D4B35BCA3E}"/>
                </a:ext>
              </a:extLst>
            </p:cNvPr>
            <p:cNvSpPr txBox="1"/>
            <p:nvPr/>
          </p:nvSpPr>
          <p:spPr>
            <a:xfrm>
              <a:off x="332260" y="4101319"/>
              <a:ext cx="2738716" cy="407419"/>
            </a:xfrm>
            <a:prstGeom prst="rect">
              <a:avLst/>
            </a:prstGeom>
            <a:noFill/>
          </p:spPr>
          <p:txBody>
            <a:bodyPr wrap="square" lIns="0" tIns="0" rIns="0" bIns="0" rtlCol="0">
              <a:spAutoFit/>
            </a:bodyPr>
            <a:lstStyle/>
            <a:p>
              <a:pPr lvl="0" algn="ctr" defTabSz="685526">
                <a:lnSpc>
                  <a:spcPct val="90000"/>
                </a:lnSpc>
                <a:defRPr/>
              </a:pPr>
              <a:r>
                <a:rPr lang="en-US" sz="1471" spc="-38" dirty="0">
                  <a:solidFill>
                    <a:srgbClr val="353535"/>
                  </a:solidFill>
                  <a:latin typeface="Segoe UI Semilight"/>
                </a:rPr>
                <a:t>Source: VMware, AWS</a:t>
              </a:r>
              <a:br>
                <a:rPr lang="en-US" sz="1471" spc="-38" dirty="0">
                  <a:solidFill>
                    <a:srgbClr val="353535"/>
                  </a:solidFill>
                  <a:latin typeface="Segoe UI Semilight"/>
                </a:rPr>
              </a:br>
              <a:r>
                <a:rPr lang="en-US" sz="1471" spc="-38" dirty="0">
                  <a:solidFill>
                    <a:srgbClr val="353535"/>
                  </a:solidFill>
                  <a:latin typeface="Segoe UI Semilight"/>
                </a:rPr>
                <a:t>&amp; Physical Servers</a:t>
              </a:r>
            </a:p>
          </p:txBody>
        </p:sp>
        <p:sp>
          <p:nvSpPr>
            <p:cNvPr id="18" name="TextBox 17">
              <a:extLst>
                <a:ext uri="{FF2B5EF4-FFF2-40B4-BE49-F238E27FC236}">
                  <a16:creationId xmlns:a16="http://schemas.microsoft.com/office/drawing/2014/main" id="{F27019D0-D9D2-4CE9-8CC9-510763CEC23A}"/>
                </a:ext>
              </a:extLst>
            </p:cNvPr>
            <p:cNvSpPr txBox="1"/>
            <p:nvPr/>
          </p:nvSpPr>
          <p:spPr>
            <a:xfrm>
              <a:off x="7106349" y="2496758"/>
              <a:ext cx="720879" cy="101566"/>
            </a:xfrm>
            <a:prstGeom prst="rect">
              <a:avLst/>
            </a:prstGeom>
            <a:noFill/>
          </p:spPr>
          <p:txBody>
            <a:bodyPr wrap="square" lIns="0" tIns="0" rIns="0" bIns="0" rtlCol="0">
              <a:spAutoFit/>
            </a:bodyPr>
            <a:lstStyle/>
            <a:p>
              <a:pPr lvl="0" algn="ctr" defTabSz="685526">
                <a:lnSpc>
                  <a:spcPct val="90000"/>
                </a:lnSpc>
                <a:defRPr/>
              </a:pPr>
              <a:endParaRPr lang="en-US" sz="1100" spc="-38" baseline="-25000" dirty="0">
                <a:solidFill>
                  <a:srgbClr val="505050"/>
                </a:solidFill>
                <a:latin typeface="Segoe UI"/>
              </a:endParaRPr>
            </a:p>
          </p:txBody>
        </p:sp>
        <p:sp>
          <p:nvSpPr>
            <p:cNvPr id="19" name="TextBox 179">
              <a:extLst>
                <a:ext uri="{FF2B5EF4-FFF2-40B4-BE49-F238E27FC236}">
                  <a16:creationId xmlns:a16="http://schemas.microsoft.com/office/drawing/2014/main" id="{49D7510C-ECA4-4D5D-8F0E-40A088F49D17}"/>
                </a:ext>
              </a:extLst>
            </p:cNvPr>
            <p:cNvSpPr txBox="1"/>
            <p:nvPr/>
          </p:nvSpPr>
          <p:spPr>
            <a:xfrm>
              <a:off x="6053045" y="3457196"/>
              <a:ext cx="2549266" cy="542978"/>
            </a:xfrm>
            <a:prstGeom prst="rect">
              <a:avLst/>
            </a:prstGeom>
            <a:noFill/>
            <a:ln>
              <a:noFill/>
            </a:ln>
          </p:spPr>
          <p:txBody>
            <a:bodyPr wrap="none" lIns="134387" tIns="107510" rIns="134387" bIns="107510" rtlCol="0">
              <a:spAutoFit/>
            </a:bodyPr>
            <a:lstStyle/>
            <a:p>
              <a:pPr lvl="0" algn="ctr" defTabSz="684845">
                <a:lnSpc>
                  <a:spcPct val="90000"/>
                </a:lnSpc>
                <a:spcAft>
                  <a:spcPts val="441"/>
                </a:spcAft>
                <a:defRPr/>
              </a:pPr>
              <a:r>
                <a:rPr lang="en-US" sz="2353" kern="0" dirty="0">
                  <a:solidFill>
                    <a:srgbClr val="FFFFFF"/>
                  </a:solidFill>
                  <a:latin typeface="Segoe UI"/>
                </a:rPr>
                <a:t>Microsoft Azure</a:t>
              </a:r>
            </a:p>
          </p:txBody>
        </p:sp>
        <p:grpSp>
          <p:nvGrpSpPr>
            <p:cNvPr id="20" name="Group 19">
              <a:extLst>
                <a:ext uri="{FF2B5EF4-FFF2-40B4-BE49-F238E27FC236}">
                  <a16:creationId xmlns:a16="http://schemas.microsoft.com/office/drawing/2014/main" id="{7AFB48D8-19A5-4BA4-B805-C299A8C5A1A9}"/>
                </a:ext>
              </a:extLst>
            </p:cNvPr>
            <p:cNvGrpSpPr/>
            <p:nvPr/>
          </p:nvGrpSpPr>
          <p:grpSpPr>
            <a:xfrm>
              <a:off x="377370" y="2304182"/>
              <a:ext cx="4549771" cy="3295502"/>
              <a:chOff x="513249" y="1967432"/>
              <a:chExt cx="6188004" cy="4482111"/>
            </a:xfrm>
          </p:grpSpPr>
          <p:sp>
            <p:nvSpPr>
              <p:cNvPr id="21" name="TextBox 20">
                <a:extLst>
                  <a:ext uri="{FF2B5EF4-FFF2-40B4-BE49-F238E27FC236}">
                    <a16:creationId xmlns:a16="http://schemas.microsoft.com/office/drawing/2014/main" id="{5F110F3D-9AD0-4CFD-B807-29F55C35797F}"/>
                  </a:ext>
                </a:extLst>
              </p:cNvPr>
              <p:cNvSpPr txBox="1"/>
              <p:nvPr/>
            </p:nvSpPr>
            <p:spPr>
              <a:xfrm>
                <a:off x="3327575" y="2506661"/>
                <a:ext cx="813976" cy="387726"/>
              </a:xfrm>
              <a:prstGeom prst="rect">
                <a:avLst/>
              </a:prstGeom>
              <a:noFill/>
            </p:spPr>
            <p:txBody>
              <a:bodyPr wrap="square" lIns="0" tIns="0" rIns="0" bIns="0" rtlCol="0">
                <a:spAutoFit/>
              </a:bodyPr>
              <a:lstStyle/>
              <a:p>
                <a:pPr lvl="0" defTabSz="685526">
                  <a:lnSpc>
                    <a:spcPct val="90000"/>
                  </a:lnSpc>
                  <a:defRPr/>
                </a:pPr>
                <a:r>
                  <a:rPr lang="en-US" sz="1029" i="1" dirty="0">
                    <a:solidFill>
                      <a:srgbClr val="0072C6"/>
                    </a:solidFill>
                    <a:latin typeface="Segoe UI"/>
                  </a:rPr>
                  <a:t>Process</a:t>
                </a:r>
                <a:br>
                  <a:rPr lang="en-US" sz="1029" i="1" dirty="0">
                    <a:solidFill>
                      <a:srgbClr val="0072C6"/>
                    </a:solidFill>
                    <a:latin typeface="Segoe UI"/>
                  </a:rPr>
                </a:br>
                <a:r>
                  <a:rPr lang="en-US" sz="1029" i="1" dirty="0">
                    <a:solidFill>
                      <a:srgbClr val="0072C6"/>
                    </a:solidFill>
                    <a:latin typeface="Segoe UI"/>
                  </a:rPr>
                  <a:t>Server</a:t>
                </a:r>
              </a:p>
            </p:txBody>
          </p:sp>
          <p:sp>
            <p:nvSpPr>
              <p:cNvPr id="22" name="TextBox 21">
                <a:extLst>
                  <a:ext uri="{FF2B5EF4-FFF2-40B4-BE49-F238E27FC236}">
                    <a16:creationId xmlns:a16="http://schemas.microsoft.com/office/drawing/2014/main" id="{39100EAB-F912-4A74-9039-C058CD173909}"/>
                  </a:ext>
                </a:extLst>
              </p:cNvPr>
              <p:cNvSpPr txBox="1"/>
              <p:nvPr/>
            </p:nvSpPr>
            <p:spPr>
              <a:xfrm>
                <a:off x="3325424" y="2059686"/>
                <a:ext cx="813976" cy="387726"/>
              </a:xfrm>
              <a:prstGeom prst="rect">
                <a:avLst/>
              </a:prstGeom>
              <a:noFill/>
            </p:spPr>
            <p:txBody>
              <a:bodyPr wrap="square" lIns="0" tIns="0" rIns="0" bIns="0" rtlCol="0">
                <a:spAutoFit/>
              </a:bodyPr>
              <a:lstStyle/>
              <a:p>
                <a:pPr lvl="0" defTabSz="685526">
                  <a:lnSpc>
                    <a:spcPct val="90000"/>
                  </a:lnSpc>
                  <a:defRPr/>
                </a:pPr>
                <a:r>
                  <a:rPr lang="en-US" sz="1029" i="1" dirty="0">
                    <a:solidFill>
                      <a:srgbClr val="0072C6"/>
                    </a:solidFill>
                    <a:latin typeface="Segoe UI"/>
                  </a:rPr>
                  <a:t>Config</a:t>
                </a:r>
                <a:br>
                  <a:rPr lang="en-US" sz="1029" i="1" dirty="0">
                    <a:solidFill>
                      <a:srgbClr val="0072C6"/>
                    </a:solidFill>
                    <a:latin typeface="Segoe UI"/>
                  </a:rPr>
                </a:br>
                <a:r>
                  <a:rPr lang="en-US" sz="1029" i="1" dirty="0">
                    <a:solidFill>
                      <a:srgbClr val="0072C6"/>
                    </a:solidFill>
                    <a:latin typeface="Segoe UI"/>
                  </a:rPr>
                  <a:t>Server</a:t>
                </a:r>
              </a:p>
            </p:txBody>
          </p:sp>
          <p:pic>
            <p:nvPicPr>
              <p:cNvPr id="23" name="Picture 22">
                <a:extLst>
                  <a:ext uri="{FF2B5EF4-FFF2-40B4-BE49-F238E27FC236}">
                    <a16:creationId xmlns:a16="http://schemas.microsoft.com/office/drawing/2014/main" id="{A76B82C4-3531-4E7B-91DA-0778AC182066}"/>
                  </a:ext>
                </a:extLst>
              </p:cNvPr>
              <p:cNvPicPr>
                <a:picLocks noChangeAspect="1"/>
              </p:cNvPicPr>
              <p:nvPr/>
            </p:nvPicPr>
            <p:blipFill>
              <a:blip r:embed="rId8">
                <a:duotone>
                  <a:schemeClr val="accent6">
                    <a:shade val="45000"/>
                    <a:satMod val="135000"/>
                  </a:schemeClr>
                  <a:prstClr val="white"/>
                </a:duotone>
              </a:blip>
              <a:stretch>
                <a:fillRect/>
              </a:stretch>
            </p:blipFill>
            <p:spPr>
              <a:xfrm>
                <a:off x="4043165" y="1967432"/>
                <a:ext cx="853349" cy="1261943"/>
              </a:xfrm>
              <a:prstGeom prst="rect">
                <a:avLst/>
              </a:prstGeom>
            </p:spPr>
          </p:pic>
          <p:grpSp>
            <p:nvGrpSpPr>
              <p:cNvPr id="24" name="Group 23">
                <a:extLst>
                  <a:ext uri="{FF2B5EF4-FFF2-40B4-BE49-F238E27FC236}">
                    <a16:creationId xmlns:a16="http://schemas.microsoft.com/office/drawing/2014/main" id="{C0C1517A-7886-4AAE-AA30-E505C07B2953}"/>
                  </a:ext>
                </a:extLst>
              </p:cNvPr>
              <p:cNvGrpSpPr/>
              <p:nvPr/>
            </p:nvGrpSpPr>
            <p:grpSpPr>
              <a:xfrm>
                <a:off x="513249" y="5554662"/>
                <a:ext cx="6188004" cy="894881"/>
                <a:chOff x="1531056" y="5451739"/>
                <a:chExt cx="6188004" cy="894881"/>
              </a:xfrm>
            </p:grpSpPr>
            <p:sp>
              <p:nvSpPr>
                <p:cNvPr id="25" name="TextBox 24">
                  <a:extLst>
                    <a:ext uri="{FF2B5EF4-FFF2-40B4-BE49-F238E27FC236}">
                      <a16:creationId xmlns:a16="http://schemas.microsoft.com/office/drawing/2014/main" id="{BF472FFC-C8FB-4204-9E1D-B8F32DE5F14A}"/>
                    </a:ext>
                  </a:extLst>
                </p:cNvPr>
                <p:cNvSpPr txBox="1"/>
                <p:nvPr/>
              </p:nvSpPr>
              <p:spPr>
                <a:xfrm>
                  <a:off x="1897490" y="5451739"/>
                  <a:ext cx="2412194" cy="894881"/>
                </a:xfrm>
                <a:prstGeom prst="rect">
                  <a:avLst/>
                </a:prstGeom>
                <a:noFill/>
              </p:spPr>
              <p:txBody>
                <a:bodyPr wrap="square" lIns="131821" tIns="105457" rIns="131821" bIns="105457" rtlCol="0">
                  <a:spAutoFit/>
                </a:bodyPr>
                <a:lstStyle/>
                <a:p>
                  <a:pPr lvl="0" defTabSz="672266">
                    <a:lnSpc>
                      <a:spcPct val="90000"/>
                    </a:lnSpc>
                    <a:spcBef>
                      <a:spcPts val="216"/>
                    </a:spcBef>
                    <a:defRPr/>
                  </a:pPr>
                  <a:r>
                    <a:rPr lang="en-US" sz="1298" dirty="0">
                      <a:solidFill>
                        <a:srgbClr val="0072C6"/>
                      </a:solidFill>
                      <a:latin typeface="Segoe UI Light"/>
                    </a:rPr>
                    <a:t>Process Server</a:t>
                  </a:r>
                </a:p>
                <a:p>
                  <a:pPr lvl="0" defTabSz="672266">
                    <a:lnSpc>
                      <a:spcPct val="90000"/>
                    </a:lnSpc>
                    <a:spcBef>
                      <a:spcPts val="216"/>
                    </a:spcBef>
                    <a:defRPr/>
                  </a:pPr>
                  <a:r>
                    <a:rPr lang="en-US" sz="865" dirty="0">
                      <a:gradFill>
                        <a:gsLst>
                          <a:gs pos="2917">
                            <a:srgbClr val="505050"/>
                          </a:gs>
                          <a:gs pos="30000">
                            <a:srgbClr val="505050"/>
                          </a:gs>
                        </a:gsLst>
                        <a:lin ang="5400000" scaled="0"/>
                      </a:gradFill>
                      <a:latin typeface="Segoe UI"/>
                    </a:rPr>
                    <a:t>Used for caching, compression, and encryption</a:t>
                  </a:r>
                </a:p>
              </p:txBody>
            </p:sp>
            <p:sp>
              <p:nvSpPr>
                <p:cNvPr id="26" name="TextBox 25">
                  <a:extLst>
                    <a:ext uri="{FF2B5EF4-FFF2-40B4-BE49-F238E27FC236}">
                      <a16:creationId xmlns:a16="http://schemas.microsoft.com/office/drawing/2014/main" id="{29A3D0DD-1376-458E-AE11-1FCBB33DEB90}"/>
                    </a:ext>
                  </a:extLst>
                </p:cNvPr>
                <p:cNvSpPr txBox="1"/>
                <p:nvPr/>
              </p:nvSpPr>
              <p:spPr>
                <a:xfrm>
                  <a:off x="5306866" y="5451739"/>
                  <a:ext cx="2412194" cy="894881"/>
                </a:xfrm>
                <a:prstGeom prst="rect">
                  <a:avLst/>
                </a:prstGeom>
                <a:noFill/>
              </p:spPr>
              <p:txBody>
                <a:bodyPr wrap="square" lIns="131821" tIns="105457" rIns="131821" bIns="105457" rtlCol="0">
                  <a:spAutoFit/>
                </a:bodyPr>
                <a:lstStyle/>
                <a:p>
                  <a:pPr lvl="0" defTabSz="672266">
                    <a:lnSpc>
                      <a:spcPct val="90000"/>
                    </a:lnSpc>
                    <a:spcBef>
                      <a:spcPts val="216"/>
                    </a:spcBef>
                    <a:defRPr/>
                  </a:pPr>
                  <a:r>
                    <a:rPr lang="en-US" sz="1298" dirty="0">
                      <a:solidFill>
                        <a:srgbClr val="0072C6"/>
                      </a:solidFill>
                      <a:latin typeface="Segoe UI Light"/>
                    </a:rPr>
                    <a:t>Configuration Server</a:t>
                  </a:r>
                </a:p>
                <a:p>
                  <a:pPr lvl="0" defTabSz="672266">
                    <a:lnSpc>
                      <a:spcPct val="90000"/>
                    </a:lnSpc>
                    <a:spcBef>
                      <a:spcPts val="216"/>
                    </a:spcBef>
                    <a:defRPr/>
                  </a:pPr>
                  <a:r>
                    <a:rPr lang="en-US" sz="865" dirty="0">
                      <a:gradFill>
                        <a:gsLst>
                          <a:gs pos="2917">
                            <a:srgbClr val="505050"/>
                          </a:gs>
                          <a:gs pos="30000">
                            <a:srgbClr val="505050"/>
                          </a:gs>
                        </a:gsLst>
                        <a:lin ang="5400000" scaled="0"/>
                      </a:gradFill>
                      <a:latin typeface="Segoe UI"/>
                    </a:rPr>
                    <a:t>Used for centralized management</a:t>
                  </a:r>
                </a:p>
              </p:txBody>
            </p:sp>
            <p:pic>
              <p:nvPicPr>
                <p:cNvPr id="27" name="Picture 26">
                  <a:extLst>
                    <a:ext uri="{FF2B5EF4-FFF2-40B4-BE49-F238E27FC236}">
                      <a16:creationId xmlns:a16="http://schemas.microsoft.com/office/drawing/2014/main" id="{CBED145A-3342-45E0-8AEC-AD159E14EC27}"/>
                    </a:ext>
                  </a:extLst>
                </p:cNvPr>
                <p:cNvPicPr>
                  <a:picLocks noChangeAspect="1"/>
                </p:cNvPicPr>
                <p:nvPr/>
              </p:nvPicPr>
              <p:blipFill>
                <a:blip r:embed="rId9">
                  <a:duotone>
                    <a:schemeClr val="accent6">
                      <a:shade val="45000"/>
                      <a:satMod val="135000"/>
                    </a:schemeClr>
                    <a:prstClr val="white"/>
                  </a:duotone>
                </a:blip>
                <a:stretch>
                  <a:fillRect/>
                </a:stretch>
              </p:blipFill>
              <p:spPr>
                <a:xfrm>
                  <a:off x="1531056" y="5576911"/>
                  <a:ext cx="435738" cy="643065"/>
                </a:xfrm>
                <a:prstGeom prst="rect">
                  <a:avLst/>
                </a:prstGeom>
              </p:spPr>
            </p:pic>
            <p:pic>
              <p:nvPicPr>
                <p:cNvPr id="28" name="Picture 27">
                  <a:extLst>
                    <a:ext uri="{FF2B5EF4-FFF2-40B4-BE49-F238E27FC236}">
                      <a16:creationId xmlns:a16="http://schemas.microsoft.com/office/drawing/2014/main" id="{22ECB354-9145-4EA0-845E-27B066859E90}"/>
                    </a:ext>
                  </a:extLst>
                </p:cNvPr>
                <p:cNvPicPr>
                  <a:picLocks noChangeAspect="1"/>
                </p:cNvPicPr>
                <p:nvPr/>
              </p:nvPicPr>
              <p:blipFill>
                <a:blip r:embed="rId10">
                  <a:duotone>
                    <a:schemeClr val="accent6">
                      <a:shade val="45000"/>
                      <a:satMod val="135000"/>
                    </a:schemeClr>
                    <a:prstClr val="white"/>
                  </a:duotone>
                </a:blip>
                <a:stretch>
                  <a:fillRect/>
                </a:stretch>
              </p:blipFill>
              <p:spPr>
                <a:xfrm>
                  <a:off x="4919512" y="5613917"/>
                  <a:ext cx="435738" cy="643065"/>
                </a:xfrm>
                <a:prstGeom prst="rect">
                  <a:avLst/>
                </a:prstGeom>
              </p:spPr>
            </p:pic>
          </p:grpSp>
        </p:grpSp>
        <p:grpSp>
          <p:nvGrpSpPr>
            <p:cNvPr id="29" name="Group 28">
              <a:extLst>
                <a:ext uri="{FF2B5EF4-FFF2-40B4-BE49-F238E27FC236}">
                  <a16:creationId xmlns:a16="http://schemas.microsoft.com/office/drawing/2014/main" id="{145D4C53-4B52-4801-9655-96251B04EA29}"/>
                </a:ext>
              </a:extLst>
            </p:cNvPr>
            <p:cNvGrpSpPr/>
            <p:nvPr/>
          </p:nvGrpSpPr>
          <p:grpSpPr>
            <a:xfrm>
              <a:off x="5437545" y="5060965"/>
              <a:ext cx="1668804" cy="419346"/>
              <a:chOff x="9499030" y="5941207"/>
              <a:chExt cx="2269689" cy="570338"/>
            </a:xfrm>
          </p:grpSpPr>
          <p:sp>
            <p:nvSpPr>
              <p:cNvPr id="30" name="TextBox 29">
                <a:extLst>
                  <a:ext uri="{FF2B5EF4-FFF2-40B4-BE49-F238E27FC236}">
                    <a16:creationId xmlns:a16="http://schemas.microsoft.com/office/drawing/2014/main" id="{3FB14573-003D-4132-920A-F3173D75B2D6}"/>
                  </a:ext>
                </a:extLst>
              </p:cNvPr>
              <p:cNvSpPr txBox="1"/>
              <p:nvPr/>
            </p:nvSpPr>
            <p:spPr>
              <a:xfrm>
                <a:off x="9979196" y="5941207"/>
                <a:ext cx="1789523" cy="570338"/>
              </a:xfrm>
              <a:prstGeom prst="rect">
                <a:avLst/>
              </a:prstGeom>
              <a:noFill/>
            </p:spPr>
            <p:txBody>
              <a:bodyPr wrap="square" lIns="0" tIns="0" rIns="0" bIns="0" rtlCol="0">
                <a:spAutoFit/>
              </a:bodyPr>
              <a:lstStyle/>
              <a:p>
                <a:pPr lvl="0" defTabSz="685526">
                  <a:lnSpc>
                    <a:spcPct val="90000"/>
                  </a:lnSpc>
                  <a:defRPr/>
                </a:pPr>
                <a:r>
                  <a:rPr lang="en-US" sz="1298" dirty="0">
                    <a:solidFill>
                      <a:srgbClr val="0072C6"/>
                    </a:solidFill>
                    <a:latin typeface="Segoe UI Light"/>
                  </a:rPr>
                  <a:t>Mobility Service </a:t>
                </a:r>
                <a:r>
                  <a:rPr lang="en-US" sz="1000" spc="-38" dirty="0">
                    <a:solidFill>
                      <a:srgbClr val="505050"/>
                    </a:solidFill>
                    <a:latin typeface="Segoe UI"/>
                  </a:rPr>
                  <a:t> </a:t>
                </a:r>
                <a:r>
                  <a:rPr lang="en-US" sz="865" dirty="0">
                    <a:gradFill>
                      <a:gsLst>
                        <a:gs pos="2917">
                          <a:srgbClr val="505050"/>
                        </a:gs>
                        <a:gs pos="30000">
                          <a:srgbClr val="505050"/>
                        </a:gs>
                      </a:gsLst>
                      <a:lin ang="5400000" scaled="0"/>
                    </a:gradFill>
                    <a:latin typeface="Segoe UI"/>
                  </a:rPr>
                  <a:t>Captures all data writes from memory</a:t>
                </a:r>
              </a:p>
            </p:txBody>
          </p:sp>
          <p:pic>
            <p:nvPicPr>
              <p:cNvPr id="31" name="Picture 30">
                <a:extLst>
                  <a:ext uri="{FF2B5EF4-FFF2-40B4-BE49-F238E27FC236}">
                    <a16:creationId xmlns:a16="http://schemas.microsoft.com/office/drawing/2014/main" id="{F5F674A8-0032-4B8E-AB9E-9F5D17AD8618}"/>
                  </a:ext>
                </a:extLst>
              </p:cNvPr>
              <p:cNvPicPr>
                <a:picLocks noChangeAspect="1"/>
              </p:cNvPicPr>
              <p:nvPr/>
            </p:nvPicPr>
            <p:blipFill>
              <a:blip r:embed="rId11"/>
              <a:stretch>
                <a:fillRect/>
              </a:stretch>
            </p:blipFill>
            <p:spPr>
              <a:xfrm>
                <a:off x="9499030" y="5986485"/>
                <a:ext cx="425196" cy="421683"/>
              </a:xfrm>
              <a:prstGeom prst="rect">
                <a:avLst/>
              </a:prstGeom>
            </p:spPr>
          </p:pic>
        </p:grpSp>
        <p:grpSp>
          <p:nvGrpSpPr>
            <p:cNvPr id="32" name="Group 31">
              <a:extLst>
                <a:ext uri="{FF2B5EF4-FFF2-40B4-BE49-F238E27FC236}">
                  <a16:creationId xmlns:a16="http://schemas.microsoft.com/office/drawing/2014/main" id="{273F736C-963C-4FA5-86D6-3B35A66EB0B9}"/>
                </a:ext>
              </a:extLst>
            </p:cNvPr>
            <p:cNvGrpSpPr/>
            <p:nvPr/>
          </p:nvGrpSpPr>
          <p:grpSpPr>
            <a:xfrm>
              <a:off x="538089" y="2476549"/>
              <a:ext cx="306262" cy="617870"/>
              <a:chOff x="731837" y="2481571"/>
              <a:chExt cx="416537" cy="840346"/>
            </a:xfrm>
          </p:grpSpPr>
          <p:pic>
            <p:nvPicPr>
              <p:cNvPr id="33" name="Picture 32">
                <a:extLst>
                  <a:ext uri="{FF2B5EF4-FFF2-40B4-BE49-F238E27FC236}">
                    <a16:creationId xmlns:a16="http://schemas.microsoft.com/office/drawing/2014/main" id="{050ABCD1-416D-44F9-8EBD-94C0326F38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5551" y="2910378"/>
                <a:ext cx="412823" cy="411539"/>
              </a:xfrm>
              <a:prstGeom prst="rect">
                <a:avLst/>
              </a:prstGeom>
            </p:spPr>
          </p:pic>
          <p:pic>
            <p:nvPicPr>
              <p:cNvPr id="34" name="Picture 33">
                <a:extLst>
                  <a:ext uri="{FF2B5EF4-FFF2-40B4-BE49-F238E27FC236}">
                    <a16:creationId xmlns:a16="http://schemas.microsoft.com/office/drawing/2014/main" id="{B19EE976-669B-4B57-9706-58E1ADF420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1837" y="2481571"/>
                <a:ext cx="398674" cy="414346"/>
              </a:xfrm>
              <a:prstGeom prst="rect">
                <a:avLst/>
              </a:prstGeom>
            </p:spPr>
          </p:pic>
        </p:grpSp>
        <p:grpSp>
          <p:nvGrpSpPr>
            <p:cNvPr id="35" name="Group 34">
              <a:extLst>
                <a:ext uri="{FF2B5EF4-FFF2-40B4-BE49-F238E27FC236}">
                  <a16:creationId xmlns:a16="http://schemas.microsoft.com/office/drawing/2014/main" id="{1BFAD15E-4048-409B-9FDC-4CAE63121312}"/>
                </a:ext>
              </a:extLst>
            </p:cNvPr>
            <p:cNvGrpSpPr/>
            <p:nvPr/>
          </p:nvGrpSpPr>
          <p:grpSpPr>
            <a:xfrm>
              <a:off x="3549409" y="2832680"/>
              <a:ext cx="2363291" cy="2102562"/>
              <a:chOff x="4827441" y="2686226"/>
              <a:chExt cx="3214240" cy="2859630"/>
            </a:xfrm>
          </p:grpSpPr>
          <p:grpSp>
            <p:nvGrpSpPr>
              <p:cNvPr id="36" name="Group 35">
                <a:extLst>
                  <a:ext uri="{FF2B5EF4-FFF2-40B4-BE49-F238E27FC236}">
                    <a16:creationId xmlns:a16="http://schemas.microsoft.com/office/drawing/2014/main" id="{494FA5B5-3278-49A5-A10B-456C25D8BE33}"/>
                  </a:ext>
                </a:extLst>
              </p:cNvPr>
              <p:cNvGrpSpPr/>
              <p:nvPr/>
            </p:nvGrpSpPr>
            <p:grpSpPr>
              <a:xfrm>
                <a:off x="5508510" y="2686226"/>
                <a:ext cx="1581178" cy="1089703"/>
                <a:chOff x="4413198" y="2108497"/>
                <a:chExt cx="1581178" cy="1089703"/>
              </a:xfrm>
            </p:grpSpPr>
            <p:pic>
              <p:nvPicPr>
                <p:cNvPr id="41" name="Picture 40">
                  <a:extLst>
                    <a:ext uri="{FF2B5EF4-FFF2-40B4-BE49-F238E27FC236}">
                      <a16:creationId xmlns:a16="http://schemas.microsoft.com/office/drawing/2014/main" id="{F4378A32-BC7D-4E50-B986-31BC749DA0A6}"/>
                    </a:ext>
                  </a:extLst>
                </p:cNvPr>
                <p:cNvPicPr>
                  <a:picLocks noChangeAspect="1"/>
                </p:cNvPicPr>
                <p:nvPr/>
              </p:nvPicPr>
              <p:blipFill>
                <a:blip r:embed="rId14"/>
                <a:stretch>
                  <a:fillRect/>
                </a:stretch>
              </p:blipFill>
              <p:spPr>
                <a:xfrm>
                  <a:off x="4413198" y="2108497"/>
                  <a:ext cx="1581178" cy="1050845"/>
                </a:xfrm>
                <a:prstGeom prst="rect">
                  <a:avLst/>
                </a:prstGeom>
              </p:spPr>
            </p:pic>
            <p:sp>
              <p:nvSpPr>
                <p:cNvPr id="42" name="TextBox 41">
                  <a:extLst>
                    <a:ext uri="{FF2B5EF4-FFF2-40B4-BE49-F238E27FC236}">
                      <a16:creationId xmlns:a16="http://schemas.microsoft.com/office/drawing/2014/main" id="{39FF7EE6-F5A0-448C-A4D5-6C63855864D4}"/>
                    </a:ext>
                  </a:extLst>
                </p:cNvPr>
                <p:cNvSpPr txBox="1"/>
                <p:nvPr/>
              </p:nvSpPr>
              <p:spPr>
                <a:xfrm>
                  <a:off x="4488287" y="2631569"/>
                  <a:ext cx="1431000" cy="566631"/>
                </a:xfrm>
                <a:prstGeom prst="rect">
                  <a:avLst/>
                </a:prstGeom>
                <a:noFill/>
              </p:spPr>
              <p:txBody>
                <a:bodyPr wrap="square" lIns="131821" tIns="105457" rIns="131821" bIns="105457" rtlCol="0">
                  <a:spAutoFit/>
                </a:bodyPr>
                <a:lstStyle/>
                <a:p>
                  <a:pPr lvl="0" algn="ctr" defTabSz="672266">
                    <a:lnSpc>
                      <a:spcPct val="90000"/>
                    </a:lnSpc>
                    <a:defRPr/>
                  </a:pPr>
                  <a:r>
                    <a:rPr lang="en-US" sz="735"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43" name="Picture 42">
                  <a:extLst>
                    <a:ext uri="{FF2B5EF4-FFF2-40B4-BE49-F238E27FC236}">
                      <a16:creationId xmlns:a16="http://schemas.microsoft.com/office/drawing/2014/main" id="{0444EC84-7763-4C12-B516-413C0543AAE1}"/>
                    </a:ext>
                  </a:extLst>
                </p:cNvPr>
                <p:cNvPicPr>
                  <a:picLocks noChangeAspect="1"/>
                </p:cNvPicPr>
                <p:nvPr/>
              </p:nvPicPr>
              <p:blipFill>
                <a:blip r:embed="rId15"/>
                <a:stretch>
                  <a:fillRect/>
                </a:stretch>
              </p:blipFill>
              <p:spPr>
                <a:xfrm>
                  <a:off x="4937975" y="2219240"/>
                  <a:ext cx="535697" cy="533109"/>
                </a:xfrm>
                <a:prstGeom prst="rect">
                  <a:avLst/>
                </a:prstGeom>
              </p:spPr>
            </p:pic>
          </p:grpSp>
          <p:sp>
            <p:nvSpPr>
              <p:cNvPr id="37" name="TextBox 36">
                <a:extLst>
                  <a:ext uri="{FF2B5EF4-FFF2-40B4-BE49-F238E27FC236}">
                    <a16:creationId xmlns:a16="http://schemas.microsoft.com/office/drawing/2014/main" id="{15A90037-6060-4620-B078-874EEE65879A}"/>
                  </a:ext>
                </a:extLst>
              </p:cNvPr>
              <p:cNvSpPr txBox="1"/>
              <p:nvPr/>
            </p:nvSpPr>
            <p:spPr>
              <a:xfrm>
                <a:off x="4827441" y="4160559"/>
                <a:ext cx="3214240" cy="1385297"/>
              </a:xfrm>
              <a:prstGeom prst="rect">
                <a:avLst/>
              </a:prstGeom>
              <a:noFill/>
            </p:spPr>
            <p:txBody>
              <a:bodyPr wrap="square" lIns="0" tIns="0" rIns="0" bIns="0" rtlCol="0">
                <a:spAutoFit/>
              </a:bodyPr>
              <a:lstStyle/>
              <a:p>
                <a:pPr lvl="0" algn="ctr" defTabSz="685526">
                  <a:lnSpc>
                    <a:spcPct val="90000"/>
                  </a:lnSpc>
                  <a:defRPr/>
                </a:pPr>
                <a:r>
                  <a:rPr lang="en-US" sz="1471" kern="0" spc="-38" dirty="0">
                    <a:solidFill>
                      <a:srgbClr val="505050"/>
                    </a:solidFill>
                    <a:latin typeface="Segoe UI"/>
                  </a:rPr>
                  <a:t>Data Channel</a:t>
                </a:r>
              </a:p>
              <a:p>
                <a:pPr lvl="0" algn="ctr" defTabSz="685526">
                  <a:lnSpc>
                    <a:spcPct val="90000"/>
                  </a:lnSpc>
                  <a:defRPr/>
                </a:pPr>
                <a:endParaRPr lang="en-US" sz="1471" kern="0" spc="-38" dirty="0">
                  <a:solidFill>
                    <a:srgbClr val="505050"/>
                  </a:solidFill>
                  <a:latin typeface="Segoe UI"/>
                </a:endParaRPr>
              </a:p>
              <a:p>
                <a:pPr lvl="0" algn="ctr" defTabSz="685526">
                  <a:lnSpc>
                    <a:spcPct val="90000"/>
                  </a:lnSpc>
                  <a:defRPr/>
                </a:pPr>
                <a:r>
                  <a:rPr lang="en-US" sz="1471" i="1" kern="0" spc="-38" dirty="0">
                    <a:solidFill>
                      <a:srgbClr val="505050"/>
                    </a:solidFill>
                    <a:latin typeface="Segoe UI"/>
                  </a:rPr>
                  <a:t>Public Internet or ExpressRoute with Public Peering</a:t>
                </a:r>
                <a:endParaRPr lang="en-US" sz="1471" i="1" kern="0" spc="-38" baseline="-25000" dirty="0">
                  <a:solidFill>
                    <a:srgbClr val="505050"/>
                  </a:solidFill>
                  <a:latin typeface="Segoe UI"/>
                </a:endParaRPr>
              </a:p>
            </p:txBody>
          </p:sp>
          <p:grpSp>
            <p:nvGrpSpPr>
              <p:cNvPr id="38" name="Group 37">
                <a:extLst>
                  <a:ext uri="{FF2B5EF4-FFF2-40B4-BE49-F238E27FC236}">
                    <a16:creationId xmlns:a16="http://schemas.microsoft.com/office/drawing/2014/main" id="{162DBD2B-2E62-4FA9-989D-4E818986457A}"/>
                  </a:ext>
                </a:extLst>
              </p:cNvPr>
              <p:cNvGrpSpPr/>
              <p:nvPr/>
            </p:nvGrpSpPr>
            <p:grpSpPr>
              <a:xfrm>
                <a:off x="4861364" y="3573462"/>
                <a:ext cx="2728473" cy="544881"/>
                <a:chOff x="4861364" y="3573462"/>
                <a:chExt cx="2728473" cy="544881"/>
              </a:xfrm>
            </p:grpSpPr>
            <p:cxnSp>
              <p:nvCxnSpPr>
                <p:cNvPr id="39" name="Straight Arrow Connector 38">
                  <a:extLst>
                    <a:ext uri="{FF2B5EF4-FFF2-40B4-BE49-F238E27FC236}">
                      <a16:creationId xmlns:a16="http://schemas.microsoft.com/office/drawing/2014/main" id="{FF4B62D1-316E-4955-B56C-333D1710DC04}"/>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40" name="TextBox 39">
                  <a:extLst>
                    <a:ext uri="{FF2B5EF4-FFF2-40B4-BE49-F238E27FC236}">
                      <a16:creationId xmlns:a16="http://schemas.microsoft.com/office/drawing/2014/main" id="{A64DFFB6-4232-4068-BB12-33231CBBED42}"/>
                    </a:ext>
                  </a:extLst>
                </p:cNvPr>
                <p:cNvSpPr txBox="1"/>
                <p:nvPr/>
              </p:nvSpPr>
              <p:spPr>
                <a:xfrm>
                  <a:off x="4861364" y="3573462"/>
                  <a:ext cx="2153234" cy="544881"/>
                </a:xfrm>
                <a:prstGeom prst="rect">
                  <a:avLst/>
                </a:prstGeom>
                <a:noFill/>
              </p:spPr>
              <p:txBody>
                <a:bodyPr wrap="square" lIns="134464" tIns="107571" rIns="134464" bIns="107571" rtlCol="0">
                  <a:spAutoFit/>
                </a:bodyPr>
                <a:lstStyle/>
                <a:p>
                  <a:pPr lvl="0" defTabSz="672290">
                    <a:lnSpc>
                      <a:spcPct val="90000"/>
                    </a:lnSpc>
                    <a:spcAft>
                      <a:spcPts val="441"/>
                    </a:spcAft>
                    <a:defRPr/>
                  </a:pPr>
                  <a:r>
                    <a:rPr lang="en-US" sz="1324" i="1" kern="0" dirty="0">
                      <a:gradFill>
                        <a:gsLst>
                          <a:gs pos="2917">
                            <a:srgbClr val="505050"/>
                          </a:gs>
                          <a:gs pos="30000">
                            <a:srgbClr val="505050"/>
                          </a:gs>
                        </a:gsLst>
                        <a:lin ang="5400000" scaled="0"/>
                      </a:gradFill>
                      <a:latin typeface="Segoe UI"/>
                    </a:rPr>
                    <a:t>443 (HTTPS)</a:t>
                  </a:r>
                </a:p>
              </p:txBody>
            </p:sp>
          </p:grpSp>
        </p:grpSp>
        <p:grpSp>
          <p:nvGrpSpPr>
            <p:cNvPr id="44" name="Group 43">
              <a:extLst>
                <a:ext uri="{FF2B5EF4-FFF2-40B4-BE49-F238E27FC236}">
                  <a16:creationId xmlns:a16="http://schemas.microsoft.com/office/drawing/2014/main" id="{4F17B847-7155-44EF-8956-B1CA78972256}"/>
                </a:ext>
              </a:extLst>
            </p:cNvPr>
            <p:cNvGrpSpPr/>
            <p:nvPr/>
          </p:nvGrpSpPr>
          <p:grpSpPr>
            <a:xfrm>
              <a:off x="1500256" y="2195179"/>
              <a:ext cx="1498094" cy="1009715"/>
              <a:chOff x="2040451" y="1819180"/>
              <a:chExt cx="2037512" cy="1373282"/>
            </a:xfrm>
          </p:grpSpPr>
          <p:grpSp>
            <p:nvGrpSpPr>
              <p:cNvPr id="45" name="Group 44">
                <a:extLst>
                  <a:ext uri="{FF2B5EF4-FFF2-40B4-BE49-F238E27FC236}">
                    <a16:creationId xmlns:a16="http://schemas.microsoft.com/office/drawing/2014/main" id="{D411B106-1F77-41C2-9F78-C3F2DF2AB8AE}"/>
                  </a:ext>
                </a:extLst>
              </p:cNvPr>
              <p:cNvGrpSpPr/>
              <p:nvPr/>
            </p:nvGrpSpPr>
            <p:grpSpPr>
              <a:xfrm>
                <a:off x="2040451" y="1819180"/>
                <a:ext cx="1238660" cy="461665"/>
                <a:chOff x="4861364" y="3573462"/>
                <a:chExt cx="2153235" cy="461665"/>
              </a:xfrm>
            </p:grpSpPr>
            <p:cxnSp>
              <p:nvCxnSpPr>
                <p:cNvPr id="49" name="Straight Arrow Connector 48">
                  <a:extLst>
                    <a:ext uri="{FF2B5EF4-FFF2-40B4-BE49-F238E27FC236}">
                      <a16:creationId xmlns:a16="http://schemas.microsoft.com/office/drawing/2014/main" id="{E25590D5-9EB5-487A-9016-4B3B10FD2F68}"/>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0CBDE67F-B349-447B-B8D1-999D82370D3A}"/>
                    </a:ext>
                  </a:extLst>
                </p:cNvPr>
                <p:cNvSpPr txBox="1"/>
                <p:nvPr/>
              </p:nvSpPr>
              <p:spPr>
                <a:xfrm>
                  <a:off x="4861364" y="3573462"/>
                  <a:ext cx="2153235" cy="461597"/>
                </a:xfrm>
                <a:prstGeom prst="rect">
                  <a:avLst/>
                </a:prstGeom>
                <a:noFill/>
              </p:spPr>
              <p:txBody>
                <a:bodyPr wrap="square" lIns="134464" tIns="107571" rIns="134464" bIns="107571" rtlCol="0">
                  <a:spAutoFit/>
                </a:bodyPr>
                <a:lstStyle/>
                <a:p>
                  <a:pPr lvl="0" defTabSz="672290">
                    <a:lnSpc>
                      <a:spcPct val="90000"/>
                    </a:lnSpc>
                    <a:spcAft>
                      <a:spcPts val="441"/>
                    </a:spcAft>
                    <a:defRPr/>
                  </a:pPr>
                  <a:r>
                    <a:rPr lang="en-US" sz="800" i="1" kern="0" dirty="0">
                      <a:gradFill>
                        <a:gsLst>
                          <a:gs pos="2917">
                            <a:srgbClr val="505050"/>
                          </a:gs>
                          <a:gs pos="30000">
                            <a:srgbClr val="505050"/>
                          </a:gs>
                        </a:gsLst>
                        <a:lin ang="5400000" scaled="0"/>
                      </a:gradFill>
                      <a:latin typeface="Segoe UI"/>
                    </a:rPr>
                    <a:t>443 (HTTPS)</a:t>
                  </a:r>
                </a:p>
              </p:txBody>
            </p:sp>
          </p:grpSp>
          <p:grpSp>
            <p:nvGrpSpPr>
              <p:cNvPr id="46" name="Group 45">
                <a:extLst>
                  <a:ext uri="{FF2B5EF4-FFF2-40B4-BE49-F238E27FC236}">
                    <a16:creationId xmlns:a16="http://schemas.microsoft.com/office/drawing/2014/main" id="{F0E2B9D0-AC81-4116-A4DF-127CB48AFEBD}"/>
                  </a:ext>
                </a:extLst>
              </p:cNvPr>
              <p:cNvGrpSpPr/>
              <p:nvPr/>
            </p:nvGrpSpPr>
            <p:grpSpPr>
              <a:xfrm>
                <a:off x="2805174" y="2730797"/>
                <a:ext cx="1272789" cy="461665"/>
                <a:chOff x="4861364" y="3573462"/>
                <a:chExt cx="3230854" cy="461665"/>
              </a:xfrm>
            </p:grpSpPr>
            <p:cxnSp>
              <p:nvCxnSpPr>
                <p:cNvPr id="47" name="Straight Arrow Connector 46">
                  <a:extLst>
                    <a:ext uri="{FF2B5EF4-FFF2-40B4-BE49-F238E27FC236}">
                      <a16:creationId xmlns:a16="http://schemas.microsoft.com/office/drawing/2014/main" id="{02BC6FF0-C109-467A-BD7E-8DD135BACB1B}"/>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48" name="TextBox 47">
                  <a:extLst>
                    <a:ext uri="{FF2B5EF4-FFF2-40B4-BE49-F238E27FC236}">
                      <a16:creationId xmlns:a16="http://schemas.microsoft.com/office/drawing/2014/main" id="{CC6C05FA-8A7B-4248-BA79-A3B98E6D9340}"/>
                    </a:ext>
                  </a:extLst>
                </p:cNvPr>
                <p:cNvSpPr txBox="1"/>
                <p:nvPr/>
              </p:nvSpPr>
              <p:spPr>
                <a:xfrm>
                  <a:off x="4861364" y="3573462"/>
                  <a:ext cx="3230854" cy="446161"/>
                </a:xfrm>
                <a:prstGeom prst="rect">
                  <a:avLst/>
                </a:prstGeom>
                <a:noFill/>
              </p:spPr>
              <p:txBody>
                <a:bodyPr wrap="square" lIns="134464" tIns="107571" rIns="134464" bIns="107571" rtlCol="0">
                  <a:spAutoFit/>
                </a:bodyPr>
                <a:lstStyle/>
                <a:p>
                  <a:pPr lvl="0" defTabSz="672290">
                    <a:lnSpc>
                      <a:spcPct val="90000"/>
                    </a:lnSpc>
                    <a:spcAft>
                      <a:spcPts val="441"/>
                    </a:spcAft>
                    <a:defRPr/>
                  </a:pPr>
                  <a:r>
                    <a:rPr lang="en-US" sz="800" i="1" kern="0" dirty="0">
                      <a:gradFill>
                        <a:gsLst>
                          <a:gs pos="2917">
                            <a:srgbClr val="505050"/>
                          </a:gs>
                          <a:gs pos="30000">
                            <a:srgbClr val="505050"/>
                          </a:gs>
                        </a:gsLst>
                        <a:lin ang="5400000" scaled="0"/>
                      </a:gradFill>
                      <a:latin typeface="Segoe UI"/>
                    </a:rPr>
                    <a:t>9443 (HTTPS)</a:t>
                  </a:r>
                </a:p>
              </p:txBody>
            </p:sp>
          </p:grpSp>
        </p:grpSp>
      </p:grpSp>
    </p:spTree>
    <p:extLst>
      <p:ext uri="{BB962C8B-B14F-4D97-AF65-F5344CB8AC3E}">
        <p14:creationId xmlns:p14="http://schemas.microsoft.com/office/powerpoint/2010/main" val="2602523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37a93eb7-56d6-4908-8ad2-e526448a356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AE9F-50C7-4C60-8B44-10316FC1A866}"/>
              </a:ext>
            </a:extLst>
          </p:cNvPr>
          <p:cNvSpPr>
            <a:spLocks noGrp="1"/>
          </p:cNvSpPr>
          <p:nvPr>
            <p:ph type="title"/>
          </p:nvPr>
        </p:nvSpPr>
        <p:spPr/>
        <p:txBody>
          <a:bodyPr/>
          <a:lstStyle/>
          <a:p>
            <a:r>
              <a:rPr lang="en-US" dirty="0"/>
              <a:t>Disaster Recovery or Workload Migration from Azure to Azure</a:t>
            </a:r>
          </a:p>
        </p:txBody>
      </p:sp>
      <p:grpSp>
        <p:nvGrpSpPr>
          <p:cNvPr id="3" name="Group 2" descr="1. Select your Azure VMs you want to replicate to another Azure Resource Group or another Azure Region&#10;2. Replication occurs through Microsoft Azure Backbone (https/443)&#10;3. Azure is your DR Site, containing the offline VMs until failover is executed&#10;4. (failback occurs in the same way from target Azure VM back to source Azure VM)">
            <a:extLst>
              <a:ext uri="{FF2B5EF4-FFF2-40B4-BE49-F238E27FC236}">
                <a16:creationId xmlns:a16="http://schemas.microsoft.com/office/drawing/2014/main" id="{F8253027-204E-4A95-A06D-76C7445477B4}"/>
              </a:ext>
            </a:extLst>
          </p:cNvPr>
          <p:cNvGrpSpPr/>
          <p:nvPr/>
        </p:nvGrpSpPr>
        <p:grpSpPr>
          <a:xfrm>
            <a:off x="31640" y="2228815"/>
            <a:ext cx="8721907" cy="3304319"/>
            <a:chOff x="31640" y="2228815"/>
            <a:chExt cx="8721907" cy="3304319"/>
          </a:xfrm>
        </p:grpSpPr>
        <p:pic>
          <p:nvPicPr>
            <p:cNvPr id="4" name="Picture 98" descr="Cloud">
              <a:extLst>
                <a:ext uri="{FF2B5EF4-FFF2-40B4-BE49-F238E27FC236}">
                  <a16:creationId xmlns:a16="http://schemas.microsoft.com/office/drawing/2014/main" id="{309E6250-DFA2-4640-949E-D2C48FC94304}"/>
                </a:ext>
              </a:extLst>
            </p:cNvPr>
            <p:cNvPicPr>
              <a:picLocks noChangeAspect="1" noChangeArrowheads="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31640" y="2476549"/>
              <a:ext cx="3517770" cy="1542181"/>
            </a:xfrm>
            <a:prstGeom prst="rect">
              <a:avLst/>
            </a:prstGeom>
            <a:noFill/>
            <a:ln w="9525">
              <a:noFill/>
              <a:miter lim="800000"/>
              <a:headEnd/>
              <a:tailEnd/>
            </a:ln>
            <a:effectLst>
              <a:glow>
                <a:schemeClr val="accent1">
                  <a:alpha val="0"/>
                </a:schemeClr>
              </a:glow>
            </a:effectLst>
          </p:spPr>
        </p:pic>
        <p:sp>
          <p:nvSpPr>
            <p:cNvPr id="5" name="TextBox 4">
              <a:extLst>
                <a:ext uri="{FF2B5EF4-FFF2-40B4-BE49-F238E27FC236}">
                  <a16:creationId xmlns:a16="http://schemas.microsoft.com/office/drawing/2014/main" id="{DA5AF0AC-9497-4C70-9D38-58E4D37E35CE}"/>
                </a:ext>
              </a:extLst>
            </p:cNvPr>
            <p:cNvSpPr txBox="1"/>
            <p:nvPr/>
          </p:nvSpPr>
          <p:spPr>
            <a:xfrm>
              <a:off x="332260" y="4101319"/>
              <a:ext cx="2738716" cy="339517"/>
            </a:xfrm>
            <a:prstGeom prst="rect">
              <a:avLst/>
            </a:prstGeom>
            <a:noFill/>
          </p:spPr>
          <p:txBody>
            <a:bodyPr wrap="square" lIns="0" tIns="0" rIns="0" bIns="0" rtlCol="0">
              <a:spAutoFit/>
            </a:bodyPr>
            <a:lstStyle/>
            <a:p>
              <a:pPr lvl="0" algn="ctr" defTabSz="685526">
                <a:lnSpc>
                  <a:spcPct val="90000"/>
                </a:lnSpc>
                <a:defRPr/>
              </a:pPr>
              <a:r>
                <a:rPr lang="en-US" sz="1471" spc="-38" dirty="0">
                  <a:solidFill>
                    <a:srgbClr val="353535"/>
                  </a:solidFill>
                  <a:latin typeface="Segoe UI Semilight"/>
                </a:rPr>
                <a:t>Source: Azure</a:t>
              </a:r>
              <a:br>
                <a:rPr lang="en-US" sz="1471" spc="-38" dirty="0">
                  <a:solidFill>
                    <a:srgbClr val="353535"/>
                  </a:solidFill>
                  <a:latin typeface="Segoe UI Semilight"/>
                </a:rPr>
              </a:br>
              <a:endParaRPr lang="en-US" sz="1471" spc="-38" baseline="-25000" dirty="0">
                <a:solidFill>
                  <a:srgbClr val="353535"/>
                </a:solidFill>
                <a:latin typeface="Segoe UI Semilight"/>
              </a:endParaRPr>
            </a:p>
          </p:txBody>
        </p:sp>
        <p:sp>
          <p:nvSpPr>
            <p:cNvPr id="6" name="TextBox 5">
              <a:extLst>
                <a:ext uri="{FF2B5EF4-FFF2-40B4-BE49-F238E27FC236}">
                  <a16:creationId xmlns:a16="http://schemas.microsoft.com/office/drawing/2014/main" id="{DF6EF50C-97BF-4736-8081-6C72BC811E50}"/>
                </a:ext>
              </a:extLst>
            </p:cNvPr>
            <p:cNvSpPr txBox="1"/>
            <p:nvPr/>
          </p:nvSpPr>
          <p:spPr>
            <a:xfrm>
              <a:off x="7106349" y="2496758"/>
              <a:ext cx="720879" cy="101566"/>
            </a:xfrm>
            <a:prstGeom prst="rect">
              <a:avLst/>
            </a:prstGeom>
            <a:noFill/>
          </p:spPr>
          <p:txBody>
            <a:bodyPr wrap="square" lIns="0" tIns="0" rIns="0" bIns="0" rtlCol="0">
              <a:spAutoFit/>
            </a:bodyPr>
            <a:lstStyle/>
            <a:p>
              <a:pPr lvl="0" algn="ctr" defTabSz="685526">
                <a:lnSpc>
                  <a:spcPct val="90000"/>
                </a:lnSpc>
                <a:defRPr/>
              </a:pPr>
              <a:endParaRPr lang="en-US" sz="1100" spc="-38" baseline="-25000" dirty="0">
                <a:solidFill>
                  <a:srgbClr val="353535"/>
                </a:solidFill>
                <a:latin typeface="Segoe UI Semilight"/>
              </a:endParaRPr>
            </a:p>
          </p:txBody>
        </p:sp>
        <p:grpSp>
          <p:nvGrpSpPr>
            <p:cNvPr id="7" name="Group 6">
              <a:extLst>
                <a:ext uri="{FF2B5EF4-FFF2-40B4-BE49-F238E27FC236}">
                  <a16:creationId xmlns:a16="http://schemas.microsoft.com/office/drawing/2014/main" id="{970E6E48-E149-47DD-A172-6B63E6861ACF}"/>
                </a:ext>
              </a:extLst>
            </p:cNvPr>
            <p:cNvGrpSpPr/>
            <p:nvPr/>
          </p:nvGrpSpPr>
          <p:grpSpPr>
            <a:xfrm>
              <a:off x="867216" y="5053772"/>
              <a:ext cx="2136041" cy="479362"/>
              <a:chOff x="9499030" y="5941207"/>
              <a:chExt cx="2905163" cy="651964"/>
            </a:xfrm>
          </p:grpSpPr>
          <p:sp>
            <p:nvSpPr>
              <p:cNvPr id="8" name="TextBox 7">
                <a:extLst>
                  <a:ext uri="{FF2B5EF4-FFF2-40B4-BE49-F238E27FC236}">
                    <a16:creationId xmlns:a16="http://schemas.microsoft.com/office/drawing/2014/main" id="{0D03233F-A21F-4383-B1DE-0F78BDDE31AF}"/>
                  </a:ext>
                </a:extLst>
              </p:cNvPr>
              <p:cNvSpPr txBox="1"/>
              <p:nvPr/>
            </p:nvSpPr>
            <p:spPr>
              <a:xfrm>
                <a:off x="9979194" y="5941207"/>
                <a:ext cx="2424999" cy="651964"/>
              </a:xfrm>
              <a:prstGeom prst="rect">
                <a:avLst/>
              </a:prstGeom>
              <a:noFill/>
            </p:spPr>
            <p:txBody>
              <a:bodyPr wrap="square" lIns="0" tIns="0" rIns="0" bIns="0" rtlCol="0">
                <a:spAutoFit/>
              </a:bodyPr>
              <a:lstStyle/>
              <a:p>
                <a:pPr lvl="0" defTabSz="685526">
                  <a:lnSpc>
                    <a:spcPct val="90000"/>
                  </a:lnSpc>
                  <a:defRPr/>
                </a:pPr>
                <a:r>
                  <a:rPr lang="en-US" sz="1298" dirty="0">
                    <a:solidFill>
                      <a:srgbClr val="0072C6"/>
                    </a:solidFill>
                    <a:latin typeface="Segoe UI Light"/>
                  </a:rPr>
                  <a:t>Microsoft Azure Recovery Services Agent </a:t>
                </a:r>
                <a:endParaRPr lang="en-US" sz="1000" spc="-38" dirty="0">
                  <a:solidFill>
                    <a:srgbClr val="353535"/>
                  </a:solidFill>
                  <a:latin typeface="Segoe UI Semilight"/>
                </a:endParaRPr>
              </a:p>
              <a:p>
                <a:pPr lvl="0" defTabSz="685526">
                  <a:lnSpc>
                    <a:spcPct val="90000"/>
                  </a:lnSpc>
                  <a:defRPr/>
                </a:pPr>
                <a:r>
                  <a:rPr lang="en-US" sz="865" dirty="0">
                    <a:gradFill>
                      <a:gsLst>
                        <a:gs pos="2917">
                          <a:srgbClr val="505050"/>
                        </a:gs>
                        <a:gs pos="30000">
                          <a:srgbClr val="505050"/>
                        </a:gs>
                      </a:gsLst>
                      <a:lin ang="5400000" scaled="0"/>
                    </a:gradFill>
                    <a:latin typeface="Segoe UI Semilight"/>
                  </a:rPr>
                  <a:t>Replicates data to Azure</a:t>
                </a:r>
              </a:p>
            </p:txBody>
          </p:sp>
          <p:pic>
            <p:nvPicPr>
              <p:cNvPr id="9" name="Picture 8">
                <a:extLst>
                  <a:ext uri="{FF2B5EF4-FFF2-40B4-BE49-F238E27FC236}">
                    <a16:creationId xmlns:a16="http://schemas.microsoft.com/office/drawing/2014/main" id="{55EBE1B3-40D6-4A28-916D-25E8DB0F9606}"/>
                  </a:ext>
                </a:extLst>
              </p:cNvPr>
              <p:cNvPicPr>
                <a:picLocks noChangeAspect="1"/>
              </p:cNvPicPr>
              <p:nvPr/>
            </p:nvPicPr>
            <p:blipFill>
              <a:blip r:embed="rId4"/>
              <a:stretch>
                <a:fillRect/>
              </a:stretch>
            </p:blipFill>
            <p:spPr>
              <a:xfrm>
                <a:off x="9499030" y="5986485"/>
                <a:ext cx="425196" cy="421683"/>
              </a:xfrm>
              <a:prstGeom prst="rect">
                <a:avLst/>
              </a:prstGeom>
            </p:spPr>
          </p:pic>
        </p:grpSp>
        <p:pic>
          <p:nvPicPr>
            <p:cNvPr id="10" name="Picture 9">
              <a:extLst>
                <a:ext uri="{FF2B5EF4-FFF2-40B4-BE49-F238E27FC236}">
                  <a16:creationId xmlns:a16="http://schemas.microsoft.com/office/drawing/2014/main" id="{A58DC5B4-23A5-4153-B43A-BFD7130603FF}"/>
                </a:ext>
              </a:extLst>
            </p:cNvPr>
            <p:cNvPicPr>
              <a:picLocks noChangeAspect="1"/>
            </p:cNvPicPr>
            <p:nvPr/>
          </p:nvPicPr>
          <p:blipFill>
            <a:blip r:embed="rId5"/>
            <a:stretch>
              <a:fillRect/>
            </a:stretch>
          </p:blipFill>
          <p:spPr>
            <a:xfrm>
              <a:off x="5923591" y="2476549"/>
              <a:ext cx="2829956" cy="1855825"/>
            </a:xfrm>
            <a:prstGeom prst="rect">
              <a:avLst/>
            </a:prstGeom>
          </p:spPr>
        </p:pic>
        <p:sp>
          <p:nvSpPr>
            <p:cNvPr id="11" name="TextBox 179">
              <a:extLst>
                <a:ext uri="{FF2B5EF4-FFF2-40B4-BE49-F238E27FC236}">
                  <a16:creationId xmlns:a16="http://schemas.microsoft.com/office/drawing/2014/main" id="{F2857781-BC42-46CE-820D-EB3DE3F51697}"/>
                </a:ext>
              </a:extLst>
            </p:cNvPr>
            <p:cNvSpPr txBox="1"/>
            <p:nvPr/>
          </p:nvSpPr>
          <p:spPr>
            <a:xfrm>
              <a:off x="6079234" y="3108255"/>
              <a:ext cx="2340876" cy="802024"/>
            </a:xfrm>
            <a:prstGeom prst="rect">
              <a:avLst/>
            </a:prstGeom>
            <a:noFill/>
            <a:ln>
              <a:noFill/>
            </a:ln>
          </p:spPr>
          <p:txBody>
            <a:bodyPr wrap="none" lIns="134387" tIns="107510" rIns="134387" bIns="107510" rtlCol="0">
              <a:spAutoFit/>
            </a:bodyPr>
            <a:lstStyle/>
            <a:p>
              <a:pPr lvl="0" algn="ctr" defTabSz="684845">
                <a:lnSpc>
                  <a:spcPct val="90000"/>
                </a:lnSpc>
                <a:spcAft>
                  <a:spcPts val="441"/>
                </a:spcAft>
                <a:defRPr/>
              </a:pPr>
              <a:r>
                <a:rPr lang="en-US" sz="2353" kern="0" dirty="0">
                  <a:solidFill>
                    <a:srgbClr val="FFFFFF"/>
                  </a:solidFill>
                  <a:latin typeface="Segoe UI Semilight"/>
                </a:rPr>
                <a:t>Microsoft Azure</a:t>
              </a:r>
            </a:p>
            <a:p>
              <a:pPr lvl="0" algn="ctr" defTabSz="684845">
                <a:lnSpc>
                  <a:spcPct val="90000"/>
                </a:lnSpc>
                <a:spcAft>
                  <a:spcPts val="441"/>
                </a:spcAft>
                <a:defRPr/>
              </a:pPr>
              <a:r>
                <a:rPr lang="en-US" sz="1500" kern="0" dirty="0">
                  <a:solidFill>
                    <a:srgbClr val="000000"/>
                  </a:solidFill>
                  <a:latin typeface="Segoe UI Semilight"/>
                </a:rPr>
                <a:t>Same or different Region</a:t>
              </a:r>
              <a:endParaRPr lang="en-US" sz="2353" kern="0" dirty="0">
                <a:solidFill>
                  <a:srgbClr val="000000"/>
                </a:solidFill>
                <a:latin typeface="Segoe UI Semilight"/>
              </a:endParaRPr>
            </a:p>
          </p:txBody>
        </p:sp>
        <p:grpSp>
          <p:nvGrpSpPr>
            <p:cNvPr id="12" name="Group 11">
              <a:extLst>
                <a:ext uri="{FF2B5EF4-FFF2-40B4-BE49-F238E27FC236}">
                  <a16:creationId xmlns:a16="http://schemas.microsoft.com/office/drawing/2014/main" id="{B9D95C5D-3C8E-4294-BC03-2195A094E96D}"/>
                </a:ext>
              </a:extLst>
            </p:cNvPr>
            <p:cNvGrpSpPr/>
            <p:nvPr/>
          </p:nvGrpSpPr>
          <p:grpSpPr>
            <a:xfrm>
              <a:off x="1504239" y="2228815"/>
              <a:ext cx="306262" cy="617870"/>
              <a:chOff x="1245849" y="2481571"/>
              <a:chExt cx="416537" cy="840346"/>
            </a:xfrm>
          </p:grpSpPr>
          <p:pic>
            <p:nvPicPr>
              <p:cNvPr id="13" name="Picture 12">
                <a:extLst>
                  <a:ext uri="{FF2B5EF4-FFF2-40B4-BE49-F238E27FC236}">
                    <a16:creationId xmlns:a16="http://schemas.microsoft.com/office/drawing/2014/main" id="{381C4042-0D14-4391-8304-9C0F1ADCDC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14" name="Picture 13">
                <a:extLst>
                  <a:ext uri="{FF2B5EF4-FFF2-40B4-BE49-F238E27FC236}">
                    <a16:creationId xmlns:a16="http://schemas.microsoft.com/office/drawing/2014/main" id="{007A4D20-18EA-4D73-BF16-758BCA2965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pic>
          <p:nvPicPr>
            <p:cNvPr id="15" name="Picture 14">
              <a:extLst>
                <a:ext uri="{FF2B5EF4-FFF2-40B4-BE49-F238E27FC236}">
                  <a16:creationId xmlns:a16="http://schemas.microsoft.com/office/drawing/2014/main" id="{C88D25AC-D832-49EA-950B-FF8A1D89DF48}"/>
                </a:ext>
              </a:extLst>
            </p:cNvPr>
            <p:cNvPicPr>
              <a:picLocks noChangeAspect="1"/>
            </p:cNvPicPr>
            <p:nvPr/>
          </p:nvPicPr>
          <p:blipFill>
            <a:blip r:embed="rId8"/>
            <a:stretch>
              <a:fillRect/>
            </a:stretch>
          </p:blipFill>
          <p:spPr>
            <a:xfrm>
              <a:off x="1342771" y="2911408"/>
              <a:ext cx="530711" cy="783227"/>
            </a:xfrm>
            <a:prstGeom prst="rect">
              <a:avLst/>
            </a:prstGeom>
            <a:ln>
              <a:solidFill>
                <a:srgbClr val="00B0F0"/>
              </a:solidFill>
            </a:ln>
          </p:spPr>
        </p:pic>
        <p:grpSp>
          <p:nvGrpSpPr>
            <p:cNvPr id="16" name="Group 15">
              <a:extLst>
                <a:ext uri="{FF2B5EF4-FFF2-40B4-BE49-F238E27FC236}">
                  <a16:creationId xmlns:a16="http://schemas.microsoft.com/office/drawing/2014/main" id="{3BDE46AD-0862-4342-8D65-AC8635652479}"/>
                </a:ext>
              </a:extLst>
            </p:cNvPr>
            <p:cNvGrpSpPr/>
            <p:nvPr/>
          </p:nvGrpSpPr>
          <p:grpSpPr>
            <a:xfrm>
              <a:off x="1892141" y="2284243"/>
              <a:ext cx="1111323" cy="864541"/>
              <a:chOff x="9354961" y="2521836"/>
              <a:chExt cx="1099486" cy="703461"/>
            </a:xfrm>
            <a:solidFill>
              <a:srgbClr val="00B0F0"/>
            </a:solidFill>
          </p:grpSpPr>
          <p:pic>
            <p:nvPicPr>
              <p:cNvPr id="17" name="Picture 16">
                <a:extLst>
                  <a:ext uri="{FF2B5EF4-FFF2-40B4-BE49-F238E27FC236}">
                    <a16:creationId xmlns:a16="http://schemas.microsoft.com/office/drawing/2014/main" id="{79A74B8A-F1C4-4416-8216-E0EF253BCD74}"/>
                  </a:ext>
                </a:extLst>
              </p:cNvPr>
              <p:cNvPicPr>
                <a:picLocks noChangeAspect="1"/>
              </p:cNvPicPr>
              <p:nvPr/>
            </p:nvPicPr>
            <p:blipFill>
              <a:blip r:embed="rId9"/>
              <a:stretch>
                <a:fillRect/>
              </a:stretch>
            </p:blipFill>
            <p:spPr>
              <a:xfrm>
                <a:off x="9354961" y="2521836"/>
                <a:ext cx="530221" cy="703461"/>
              </a:xfrm>
              <a:prstGeom prst="rect">
                <a:avLst/>
              </a:prstGeom>
              <a:grpFill/>
              <a:ln>
                <a:solidFill>
                  <a:srgbClr val="00B0F0"/>
                </a:solidFill>
              </a:ln>
            </p:spPr>
          </p:pic>
          <p:pic>
            <p:nvPicPr>
              <p:cNvPr id="18" name="Picture 17">
                <a:extLst>
                  <a:ext uri="{FF2B5EF4-FFF2-40B4-BE49-F238E27FC236}">
                    <a16:creationId xmlns:a16="http://schemas.microsoft.com/office/drawing/2014/main" id="{035C8742-4180-46DA-9FB4-DCDF2D284FC2}"/>
                  </a:ext>
                </a:extLst>
              </p:cNvPr>
              <p:cNvPicPr>
                <a:picLocks noChangeAspect="1"/>
              </p:cNvPicPr>
              <p:nvPr/>
            </p:nvPicPr>
            <p:blipFill>
              <a:blip r:embed="rId10"/>
              <a:stretch>
                <a:fillRect/>
              </a:stretch>
            </p:blipFill>
            <p:spPr>
              <a:xfrm>
                <a:off x="9924226" y="2702950"/>
                <a:ext cx="530221" cy="522347"/>
              </a:xfrm>
              <a:prstGeom prst="rect">
                <a:avLst/>
              </a:prstGeom>
              <a:grpFill/>
              <a:ln>
                <a:solidFill>
                  <a:srgbClr val="00B0F0"/>
                </a:solidFill>
              </a:ln>
            </p:spPr>
          </p:pic>
        </p:grpSp>
        <p:pic>
          <p:nvPicPr>
            <p:cNvPr id="19" name="Picture 18">
              <a:extLst>
                <a:ext uri="{FF2B5EF4-FFF2-40B4-BE49-F238E27FC236}">
                  <a16:creationId xmlns:a16="http://schemas.microsoft.com/office/drawing/2014/main" id="{A7EDBDA9-E28F-4B7C-B52B-60C51B53E3AA}"/>
                </a:ext>
              </a:extLst>
            </p:cNvPr>
            <p:cNvPicPr>
              <a:picLocks noChangeAspect="1"/>
            </p:cNvPicPr>
            <p:nvPr/>
          </p:nvPicPr>
          <p:blipFill>
            <a:blip r:embed="rId4"/>
            <a:stretch>
              <a:fillRect/>
            </a:stretch>
          </p:blipFill>
          <p:spPr>
            <a:xfrm>
              <a:off x="1126212" y="3558978"/>
              <a:ext cx="312629" cy="310046"/>
            </a:xfrm>
            <a:prstGeom prst="rect">
              <a:avLst/>
            </a:prstGeom>
          </p:spPr>
        </p:pic>
        <p:sp>
          <p:nvSpPr>
            <p:cNvPr id="20" name="TextBox 19">
              <a:extLst>
                <a:ext uri="{FF2B5EF4-FFF2-40B4-BE49-F238E27FC236}">
                  <a16:creationId xmlns:a16="http://schemas.microsoft.com/office/drawing/2014/main" id="{C8EBDC88-95B4-4206-B9F6-9E4F65AFEA3D}"/>
                </a:ext>
              </a:extLst>
            </p:cNvPr>
            <p:cNvSpPr txBox="1"/>
            <p:nvPr/>
          </p:nvSpPr>
          <p:spPr>
            <a:xfrm>
              <a:off x="706168" y="3199547"/>
              <a:ext cx="598481" cy="359586"/>
            </a:xfrm>
            <a:prstGeom prst="rect">
              <a:avLst/>
            </a:prstGeom>
            <a:noFill/>
          </p:spPr>
          <p:txBody>
            <a:bodyPr wrap="square" lIns="0" tIns="0" rIns="0" bIns="0" rtlCol="0">
              <a:spAutoFit/>
            </a:bodyPr>
            <a:lstStyle/>
            <a:p>
              <a:pPr lvl="0" defTabSz="685526">
                <a:lnSpc>
                  <a:spcPct val="90000"/>
                </a:lnSpc>
                <a:defRPr/>
              </a:pPr>
              <a:r>
                <a:rPr lang="en-US" sz="1298" i="1" dirty="0">
                  <a:solidFill>
                    <a:srgbClr val="0072C6"/>
                  </a:solidFill>
                  <a:latin typeface="Segoe UI Semilight"/>
                </a:rPr>
                <a:t>Azure VM</a:t>
              </a:r>
            </a:p>
          </p:txBody>
        </p:sp>
        <p:grpSp>
          <p:nvGrpSpPr>
            <p:cNvPr id="21" name="Group 20">
              <a:extLst>
                <a:ext uri="{FF2B5EF4-FFF2-40B4-BE49-F238E27FC236}">
                  <a16:creationId xmlns:a16="http://schemas.microsoft.com/office/drawing/2014/main" id="{DF353953-2167-4B33-BF73-C1EF189ED59B}"/>
                </a:ext>
              </a:extLst>
            </p:cNvPr>
            <p:cNvGrpSpPr/>
            <p:nvPr/>
          </p:nvGrpSpPr>
          <p:grpSpPr>
            <a:xfrm>
              <a:off x="3549409" y="2832679"/>
              <a:ext cx="2363291" cy="1695141"/>
              <a:chOff x="4827441" y="2686226"/>
              <a:chExt cx="3214240" cy="2305509"/>
            </a:xfrm>
          </p:grpSpPr>
          <p:grpSp>
            <p:nvGrpSpPr>
              <p:cNvPr id="22" name="Group 21">
                <a:extLst>
                  <a:ext uri="{FF2B5EF4-FFF2-40B4-BE49-F238E27FC236}">
                    <a16:creationId xmlns:a16="http://schemas.microsoft.com/office/drawing/2014/main" id="{91F38DD5-1871-4E89-BE08-3D5006B2D0C1}"/>
                  </a:ext>
                </a:extLst>
              </p:cNvPr>
              <p:cNvGrpSpPr/>
              <p:nvPr/>
            </p:nvGrpSpPr>
            <p:grpSpPr>
              <a:xfrm>
                <a:off x="5508510" y="2686226"/>
                <a:ext cx="1581178" cy="1089703"/>
                <a:chOff x="4413198" y="2108497"/>
                <a:chExt cx="1581178" cy="1089703"/>
              </a:xfrm>
            </p:grpSpPr>
            <p:pic>
              <p:nvPicPr>
                <p:cNvPr id="27" name="Picture 26">
                  <a:extLst>
                    <a:ext uri="{FF2B5EF4-FFF2-40B4-BE49-F238E27FC236}">
                      <a16:creationId xmlns:a16="http://schemas.microsoft.com/office/drawing/2014/main" id="{41C80134-A47B-4355-8610-55F05D0C8DF0}"/>
                    </a:ext>
                  </a:extLst>
                </p:cNvPr>
                <p:cNvPicPr>
                  <a:picLocks noChangeAspect="1"/>
                </p:cNvPicPr>
                <p:nvPr/>
              </p:nvPicPr>
              <p:blipFill>
                <a:blip r:embed="rId11"/>
                <a:stretch>
                  <a:fillRect/>
                </a:stretch>
              </p:blipFill>
              <p:spPr>
                <a:xfrm>
                  <a:off x="4413198" y="2108497"/>
                  <a:ext cx="1581178" cy="1050845"/>
                </a:xfrm>
                <a:prstGeom prst="rect">
                  <a:avLst/>
                </a:prstGeom>
              </p:spPr>
            </p:pic>
            <p:sp>
              <p:nvSpPr>
                <p:cNvPr id="28" name="TextBox 27">
                  <a:extLst>
                    <a:ext uri="{FF2B5EF4-FFF2-40B4-BE49-F238E27FC236}">
                      <a16:creationId xmlns:a16="http://schemas.microsoft.com/office/drawing/2014/main" id="{DA206948-D934-499D-B489-F5DEF7E77204}"/>
                    </a:ext>
                  </a:extLst>
                </p:cNvPr>
                <p:cNvSpPr txBox="1"/>
                <p:nvPr/>
              </p:nvSpPr>
              <p:spPr>
                <a:xfrm>
                  <a:off x="4488287" y="2631569"/>
                  <a:ext cx="1431000" cy="566631"/>
                </a:xfrm>
                <a:prstGeom prst="rect">
                  <a:avLst/>
                </a:prstGeom>
                <a:noFill/>
              </p:spPr>
              <p:txBody>
                <a:bodyPr wrap="square" lIns="131821" tIns="105457" rIns="131821" bIns="105457" rtlCol="0">
                  <a:spAutoFit/>
                </a:bodyPr>
                <a:lstStyle/>
                <a:p>
                  <a:pPr lvl="0" algn="ctr" defTabSz="672266">
                    <a:lnSpc>
                      <a:spcPct val="90000"/>
                    </a:lnSpc>
                    <a:defRPr/>
                  </a:pPr>
                  <a:r>
                    <a:rPr lang="en-US" sz="735"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29" name="Picture 28">
                  <a:extLst>
                    <a:ext uri="{FF2B5EF4-FFF2-40B4-BE49-F238E27FC236}">
                      <a16:creationId xmlns:a16="http://schemas.microsoft.com/office/drawing/2014/main" id="{0C0E0236-F2D3-4E87-9796-13107AB2B0C7}"/>
                    </a:ext>
                  </a:extLst>
                </p:cNvPr>
                <p:cNvPicPr>
                  <a:picLocks noChangeAspect="1"/>
                </p:cNvPicPr>
                <p:nvPr/>
              </p:nvPicPr>
              <p:blipFill>
                <a:blip r:embed="rId12"/>
                <a:stretch>
                  <a:fillRect/>
                </a:stretch>
              </p:blipFill>
              <p:spPr>
                <a:xfrm>
                  <a:off x="4937975" y="2219240"/>
                  <a:ext cx="535697" cy="533109"/>
                </a:xfrm>
                <a:prstGeom prst="rect">
                  <a:avLst/>
                </a:prstGeom>
              </p:spPr>
            </p:pic>
          </p:grpSp>
          <p:sp>
            <p:nvSpPr>
              <p:cNvPr id="23" name="TextBox 22">
                <a:extLst>
                  <a:ext uri="{FF2B5EF4-FFF2-40B4-BE49-F238E27FC236}">
                    <a16:creationId xmlns:a16="http://schemas.microsoft.com/office/drawing/2014/main" id="{5B74CE4A-E8C2-4F9A-B2B4-679A584E7781}"/>
                  </a:ext>
                </a:extLst>
              </p:cNvPr>
              <p:cNvSpPr txBox="1"/>
              <p:nvPr/>
            </p:nvSpPr>
            <p:spPr>
              <a:xfrm>
                <a:off x="4827441" y="4160557"/>
                <a:ext cx="3214240" cy="831178"/>
              </a:xfrm>
              <a:prstGeom prst="rect">
                <a:avLst/>
              </a:prstGeom>
              <a:noFill/>
            </p:spPr>
            <p:txBody>
              <a:bodyPr wrap="square" lIns="0" tIns="0" rIns="0" bIns="0" rtlCol="0">
                <a:spAutoFit/>
              </a:bodyPr>
              <a:lstStyle/>
              <a:p>
                <a:pPr lvl="0" algn="ctr" defTabSz="685526">
                  <a:lnSpc>
                    <a:spcPct val="90000"/>
                  </a:lnSpc>
                  <a:defRPr/>
                </a:pPr>
                <a:r>
                  <a:rPr lang="en-US" sz="1471" kern="0" spc="-38" dirty="0">
                    <a:solidFill>
                      <a:srgbClr val="505050"/>
                    </a:solidFill>
                    <a:latin typeface="Segoe UI"/>
                  </a:rPr>
                  <a:t>Data Channel</a:t>
                </a:r>
              </a:p>
              <a:p>
                <a:pPr lvl="0" algn="ctr" defTabSz="685526">
                  <a:lnSpc>
                    <a:spcPct val="90000"/>
                  </a:lnSpc>
                  <a:defRPr/>
                </a:pPr>
                <a:endParaRPr lang="en-US" sz="1471" kern="0" spc="-38" dirty="0">
                  <a:solidFill>
                    <a:srgbClr val="505050"/>
                  </a:solidFill>
                  <a:latin typeface="Segoe UI"/>
                </a:endParaRPr>
              </a:p>
              <a:p>
                <a:pPr lvl="0" algn="ctr" defTabSz="685526">
                  <a:lnSpc>
                    <a:spcPct val="90000"/>
                  </a:lnSpc>
                  <a:defRPr/>
                </a:pPr>
                <a:r>
                  <a:rPr lang="en-US" sz="1471" i="1" kern="0" spc="-38" dirty="0">
                    <a:solidFill>
                      <a:srgbClr val="505050"/>
                    </a:solidFill>
                    <a:latin typeface="Segoe UI"/>
                  </a:rPr>
                  <a:t>Azure Backbone</a:t>
                </a:r>
                <a:endParaRPr lang="en-US" sz="1471" i="1" kern="0" spc="-38" baseline="-25000" dirty="0">
                  <a:solidFill>
                    <a:srgbClr val="505050"/>
                  </a:solidFill>
                  <a:latin typeface="Segoe UI"/>
                </a:endParaRPr>
              </a:p>
            </p:txBody>
          </p:sp>
          <p:grpSp>
            <p:nvGrpSpPr>
              <p:cNvPr id="24" name="Group 23">
                <a:extLst>
                  <a:ext uri="{FF2B5EF4-FFF2-40B4-BE49-F238E27FC236}">
                    <a16:creationId xmlns:a16="http://schemas.microsoft.com/office/drawing/2014/main" id="{9CAFBC06-9A15-4C4C-A889-110AD8A95669}"/>
                  </a:ext>
                </a:extLst>
              </p:cNvPr>
              <p:cNvGrpSpPr/>
              <p:nvPr/>
            </p:nvGrpSpPr>
            <p:grpSpPr>
              <a:xfrm>
                <a:off x="4861364" y="3573462"/>
                <a:ext cx="2728473" cy="544881"/>
                <a:chOff x="4861364" y="3573462"/>
                <a:chExt cx="2728473" cy="544881"/>
              </a:xfrm>
            </p:grpSpPr>
            <p:cxnSp>
              <p:nvCxnSpPr>
                <p:cNvPr id="25" name="Straight Arrow Connector 24">
                  <a:extLst>
                    <a:ext uri="{FF2B5EF4-FFF2-40B4-BE49-F238E27FC236}">
                      <a16:creationId xmlns:a16="http://schemas.microsoft.com/office/drawing/2014/main" id="{9963C4F2-8317-4CDA-A499-9B354B33036D}"/>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26" name="TextBox 25">
                  <a:extLst>
                    <a:ext uri="{FF2B5EF4-FFF2-40B4-BE49-F238E27FC236}">
                      <a16:creationId xmlns:a16="http://schemas.microsoft.com/office/drawing/2014/main" id="{50EF2A54-5485-4527-B278-4D3B7AFE65A7}"/>
                    </a:ext>
                  </a:extLst>
                </p:cNvPr>
                <p:cNvSpPr txBox="1"/>
                <p:nvPr/>
              </p:nvSpPr>
              <p:spPr>
                <a:xfrm>
                  <a:off x="4861364" y="3573462"/>
                  <a:ext cx="2153234" cy="544881"/>
                </a:xfrm>
                <a:prstGeom prst="rect">
                  <a:avLst/>
                </a:prstGeom>
                <a:noFill/>
              </p:spPr>
              <p:txBody>
                <a:bodyPr wrap="square" lIns="134464" tIns="107571" rIns="134464" bIns="107571" rtlCol="0">
                  <a:spAutoFit/>
                </a:bodyPr>
                <a:lstStyle/>
                <a:p>
                  <a:pPr lvl="0" defTabSz="672290">
                    <a:lnSpc>
                      <a:spcPct val="90000"/>
                    </a:lnSpc>
                    <a:spcAft>
                      <a:spcPts val="441"/>
                    </a:spcAft>
                    <a:defRPr/>
                  </a:pPr>
                  <a:r>
                    <a:rPr lang="en-US" sz="1324" i="1" kern="0" dirty="0">
                      <a:gradFill>
                        <a:gsLst>
                          <a:gs pos="2917">
                            <a:srgbClr val="505050"/>
                          </a:gs>
                          <a:gs pos="30000">
                            <a:srgbClr val="505050"/>
                          </a:gs>
                        </a:gsLst>
                        <a:lin ang="5400000" scaled="0"/>
                      </a:gradFill>
                      <a:latin typeface="Segoe UI"/>
                    </a:rPr>
                    <a:t>443 (HTTPS)</a:t>
                  </a:r>
                </a:p>
              </p:txBody>
            </p:sp>
          </p:grpSp>
        </p:grpSp>
      </p:grpSp>
    </p:spTree>
    <p:extLst>
      <p:ext uri="{BB962C8B-B14F-4D97-AF65-F5344CB8AC3E}">
        <p14:creationId xmlns:p14="http://schemas.microsoft.com/office/powerpoint/2010/main" val="3549662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59803ad3-332e-4364-9307-825bc724efc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F029-87CB-4702-AC6B-BC8D1A3FED8E}"/>
              </a:ext>
            </a:extLst>
          </p:cNvPr>
          <p:cNvSpPr>
            <a:spLocks noGrp="1"/>
          </p:cNvSpPr>
          <p:nvPr>
            <p:ph type="title"/>
          </p:nvPr>
        </p:nvSpPr>
        <p:spPr/>
        <p:txBody>
          <a:bodyPr/>
          <a:lstStyle/>
          <a:p>
            <a:r>
              <a:rPr lang="en-US" dirty="0"/>
              <a:t>Lesson 3: Automation</a:t>
            </a:r>
          </a:p>
        </p:txBody>
      </p:sp>
      <p:sp>
        <p:nvSpPr>
          <p:cNvPr id="3" name="Text Placeholder 2">
            <a:extLst>
              <a:ext uri="{FF2B5EF4-FFF2-40B4-BE49-F238E27FC236}">
                <a16:creationId xmlns:a16="http://schemas.microsoft.com/office/drawing/2014/main" id="{04252A0D-3036-4B30-B71C-040372BBBCB6}"/>
              </a:ext>
            </a:extLst>
          </p:cNvPr>
          <p:cNvSpPr>
            <a:spLocks noGrp="1"/>
          </p:cNvSpPr>
          <p:nvPr>
            <p:ph type="body" idx="1"/>
          </p:nvPr>
        </p:nvSpPr>
        <p:spPr/>
        <p:txBody>
          <a:bodyPr/>
          <a:lstStyle/>
          <a:p>
            <a:r>
              <a:rPr lang="en-US" dirty="0"/>
              <a:t>Azure Automation
Automation Flow
Configuration Management</a:t>
            </a:r>
          </a:p>
        </p:txBody>
      </p:sp>
    </p:spTree>
    <p:extLst>
      <p:ext uri="{BB962C8B-B14F-4D97-AF65-F5344CB8AC3E}">
        <p14:creationId xmlns:p14="http://schemas.microsoft.com/office/powerpoint/2010/main" val="2358927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6b815f6b-9c51-4f3a-803e-ecd54c9b54a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DBFC1-4383-46B1-9F32-17BABC1F49F4}"/>
              </a:ext>
            </a:extLst>
          </p:cNvPr>
          <p:cNvSpPr>
            <a:spLocks noGrp="1"/>
          </p:cNvSpPr>
          <p:nvPr>
            <p:ph type="title"/>
          </p:nvPr>
        </p:nvSpPr>
        <p:spPr/>
        <p:txBody>
          <a:bodyPr/>
          <a:lstStyle/>
          <a:p>
            <a:r>
              <a:rPr lang="en-US" dirty="0"/>
              <a:t>Azure Network Watcher</a:t>
            </a:r>
          </a:p>
        </p:txBody>
      </p:sp>
      <p:sp>
        <p:nvSpPr>
          <p:cNvPr id="4" name="Content Placeholder 2">
            <a:extLst>
              <a:ext uri="{FF2B5EF4-FFF2-40B4-BE49-F238E27FC236}">
                <a16:creationId xmlns:a16="http://schemas.microsoft.com/office/drawing/2014/main" id="{65E141E6-097D-4E0E-8032-1D4C1663114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Networking feature, providing:</a:t>
            </a:r>
          </a:p>
          <a:p>
            <a:pPr lvl="1"/>
            <a:r>
              <a:rPr lang="en-US" b="0" kern="0" dirty="0">
                <a:solidFill>
                  <a:srgbClr val="000000"/>
                </a:solidFill>
              </a:rPr>
              <a:t>Topology</a:t>
            </a:r>
          </a:p>
          <a:p>
            <a:pPr lvl="1"/>
            <a:r>
              <a:rPr lang="en-US" b="0" kern="0" dirty="0">
                <a:solidFill>
                  <a:srgbClr val="000000"/>
                </a:solidFill>
              </a:rPr>
              <a:t>Variable Packet Capture</a:t>
            </a:r>
          </a:p>
          <a:p>
            <a:pPr lvl="1"/>
            <a:r>
              <a:rPr lang="en-US" b="0" kern="0" dirty="0">
                <a:solidFill>
                  <a:srgbClr val="000000"/>
                </a:solidFill>
              </a:rPr>
              <a:t>IP Flow Verify</a:t>
            </a:r>
          </a:p>
          <a:p>
            <a:pPr lvl="1"/>
            <a:r>
              <a:rPr lang="en-US" b="0" kern="0" dirty="0">
                <a:solidFill>
                  <a:srgbClr val="000000"/>
                </a:solidFill>
              </a:rPr>
              <a:t>Next Hop</a:t>
            </a:r>
          </a:p>
          <a:p>
            <a:pPr lvl="1"/>
            <a:r>
              <a:rPr lang="en-US" b="0" kern="0" dirty="0">
                <a:solidFill>
                  <a:srgbClr val="000000"/>
                </a:solidFill>
              </a:rPr>
              <a:t>Diagnostics Logging</a:t>
            </a:r>
          </a:p>
          <a:p>
            <a:pPr lvl="1"/>
            <a:r>
              <a:rPr lang="en-US" b="0" kern="0" dirty="0">
                <a:solidFill>
                  <a:srgbClr val="000000"/>
                </a:solidFill>
              </a:rPr>
              <a:t>Security Group View</a:t>
            </a:r>
          </a:p>
          <a:p>
            <a:pPr lvl="1"/>
            <a:r>
              <a:rPr lang="en-US" b="0" kern="0" dirty="0">
                <a:solidFill>
                  <a:srgbClr val="000000"/>
                </a:solidFill>
              </a:rPr>
              <a:t>NSG Flow Logging</a:t>
            </a:r>
          </a:p>
          <a:p>
            <a:pPr lvl="1"/>
            <a:r>
              <a:rPr lang="en-US" b="0" kern="0" dirty="0">
                <a:solidFill>
                  <a:srgbClr val="000000"/>
                </a:solidFill>
              </a:rPr>
              <a:t>VPN Gateway Troubleshooting</a:t>
            </a:r>
          </a:p>
          <a:p>
            <a:pPr lvl="1"/>
            <a:r>
              <a:rPr lang="en-US" b="0" kern="0" dirty="0">
                <a:solidFill>
                  <a:srgbClr val="000000"/>
                </a:solidFill>
              </a:rPr>
              <a:t>Network Subscription Limits</a:t>
            </a:r>
          </a:p>
          <a:p>
            <a:pPr lvl="1"/>
            <a:r>
              <a:rPr lang="en-US" b="0" kern="0" dirty="0">
                <a:solidFill>
                  <a:srgbClr val="000000"/>
                </a:solidFill>
              </a:rPr>
              <a:t>Role Based Access Control</a:t>
            </a:r>
          </a:p>
          <a:p>
            <a:pPr lvl="1"/>
            <a:r>
              <a:rPr lang="en-US" b="0" kern="0" dirty="0">
                <a:solidFill>
                  <a:srgbClr val="000000"/>
                </a:solidFill>
              </a:rPr>
              <a:t>Connectivity</a:t>
            </a:r>
          </a:p>
          <a:p>
            <a:pPr lvl="0"/>
            <a:endParaRPr lang="en-US" b="0" kern="0" dirty="0">
              <a:solidFill>
                <a:srgbClr val="000000"/>
              </a:solidFill>
            </a:endParaRPr>
          </a:p>
        </p:txBody>
      </p:sp>
    </p:spTree>
    <p:extLst>
      <p:ext uri="{BB962C8B-B14F-4D97-AF65-F5344CB8AC3E}">
        <p14:creationId xmlns:p14="http://schemas.microsoft.com/office/powerpoint/2010/main" val="2712153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684553d2-d301-40a7-80fa-d153bc78760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A13D-0A07-4979-B7B0-E568A6D807D6}"/>
              </a:ext>
            </a:extLst>
          </p:cNvPr>
          <p:cNvSpPr>
            <a:spLocks noGrp="1"/>
          </p:cNvSpPr>
          <p:nvPr>
            <p:ph type="title"/>
          </p:nvPr>
        </p:nvSpPr>
        <p:spPr/>
        <p:txBody>
          <a:bodyPr/>
          <a:lstStyle/>
          <a:p>
            <a:r>
              <a:rPr lang="en-US" dirty="0"/>
              <a:t>Azure Automation</a:t>
            </a:r>
          </a:p>
        </p:txBody>
      </p:sp>
      <p:sp>
        <p:nvSpPr>
          <p:cNvPr id="4" name="Content Placeholder 2">
            <a:extLst>
              <a:ext uri="{FF2B5EF4-FFF2-40B4-BE49-F238E27FC236}">
                <a16:creationId xmlns:a16="http://schemas.microsoft.com/office/drawing/2014/main" id="{FFEDAF85-A0C6-4573-B2E8-920871731AE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Configuration and control plane for Azure, </a:t>
            </a:r>
            <a:br>
              <a:rPr lang="en-US" b="0" kern="0" dirty="0">
                <a:solidFill>
                  <a:srgbClr val="000000"/>
                </a:solidFill>
              </a:rPr>
            </a:br>
            <a:r>
              <a:rPr lang="en-US" b="0" kern="0" dirty="0">
                <a:solidFill>
                  <a:srgbClr val="000000"/>
                </a:solidFill>
              </a:rPr>
              <a:t>on-premise and other cloud providers:</a:t>
            </a:r>
          </a:p>
          <a:p>
            <a:pPr lvl="1"/>
            <a:r>
              <a:rPr lang="en-US" b="0" kern="0" dirty="0">
                <a:solidFill>
                  <a:srgbClr val="000000"/>
                </a:solidFill>
              </a:rPr>
              <a:t>Robust configuration management toolkit built-in</a:t>
            </a:r>
          </a:p>
          <a:p>
            <a:pPr lvl="1"/>
            <a:r>
              <a:rPr lang="en-US" b="0" kern="0" dirty="0">
                <a:solidFill>
                  <a:srgbClr val="000000"/>
                </a:solidFill>
              </a:rPr>
              <a:t>Access governance and control</a:t>
            </a:r>
          </a:p>
          <a:p>
            <a:pPr lvl="1"/>
            <a:r>
              <a:rPr lang="en-US" b="0" kern="0" dirty="0">
                <a:solidFill>
                  <a:srgbClr val="000000"/>
                </a:solidFill>
              </a:rPr>
              <a:t>Serverless execution of management scripts</a:t>
            </a:r>
          </a:p>
          <a:p>
            <a:pPr lvl="1"/>
            <a:r>
              <a:rPr lang="en-US" b="0" kern="0" dirty="0">
                <a:solidFill>
                  <a:srgbClr val="000000"/>
                </a:solidFill>
              </a:rPr>
              <a:t>Integration with existing platforms, systems and OS features</a:t>
            </a:r>
          </a:p>
        </p:txBody>
      </p:sp>
    </p:spTree>
    <p:extLst>
      <p:ext uri="{BB962C8B-B14F-4D97-AF65-F5344CB8AC3E}">
        <p14:creationId xmlns:p14="http://schemas.microsoft.com/office/powerpoint/2010/main" val="994887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c210ec62-0a9c-4e93-b5ff-2f5691c2e09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7FAD-456C-467B-805B-1419255869C5}"/>
              </a:ext>
            </a:extLst>
          </p:cNvPr>
          <p:cNvSpPr>
            <a:spLocks noGrp="1"/>
          </p:cNvSpPr>
          <p:nvPr>
            <p:ph type="title"/>
          </p:nvPr>
        </p:nvSpPr>
        <p:spPr/>
        <p:txBody>
          <a:bodyPr/>
          <a:lstStyle/>
          <a:p>
            <a:r>
              <a:rPr lang="en-US" dirty="0"/>
              <a:t>Features</a:t>
            </a:r>
          </a:p>
        </p:txBody>
      </p:sp>
      <p:sp>
        <p:nvSpPr>
          <p:cNvPr id="4" name="Content Placeholder 2">
            <a:extLst>
              <a:ext uri="{FF2B5EF4-FFF2-40B4-BE49-F238E27FC236}">
                <a16:creationId xmlns:a16="http://schemas.microsoft.com/office/drawing/2014/main" id="{5AA759B2-6B1E-4F38-9625-CA1418D78A4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Process Automation:</a:t>
            </a:r>
          </a:p>
          <a:p>
            <a:pPr lvl="1"/>
            <a:r>
              <a:rPr lang="en-US" b="0" kern="0" dirty="0">
                <a:solidFill>
                  <a:srgbClr val="000000"/>
                </a:solidFill>
              </a:rPr>
              <a:t>Author runbooks  - PowerShell, scripts PowerShell workflow, Graphical, Python2</a:t>
            </a:r>
          </a:p>
          <a:p>
            <a:pPr lvl="1"/>
            <a:r>
              <a:rPr lang="en-US" b="0" kern="0" dirty="0">
                <a:solidFill>
                  <a:srgbClr val="000000"/>
                </a:solidFill>
              </a:rPr>
              <a:t>Hybrid Runbook Workers with Proxy support</a:t>
            </a:r>
          </a:p>
          <a:p>
            <a:pPr lvl="0"/>
            <a:r>
              <a:rPr lang="en-US" b="0" kern="0" dirty="0">
                <a:solidFill>
                  <a:srgbClr val="000000"/>
                </a:solidFill>
              </a:rPr>
              <a:t>Configuration Management:</a:t>
            </a:r>
          </a:p>
          <a:p>
            <a:pPr lvl="1"/>
            <a:r>
              <a:rPr lang="en-US" b="0" kern="0" dirty="0">
                <a:solidFill>
                  <a:srgbClr val="000000"/>
                </a:solidFill>
              </a:rPr>
              <a:t>DSC Configurations, Pull service</a:t>
            </a:r>
          </a:p>
          <a:p>
            <a:pPr lvl="1"/>
            <a:r>
              <a:rPr lang="en-US" b="0" kern="0" dirty="0">
                <a:solidFill>
                  <a:srgbClr val="000000"/>
                </a:solidFill>
              </a:rPr>
              <a:t>Node Management &amp; Reporting</a:t>
            </a:r>
          </a:p>
          <a:p>
            <a:pPr lvl="1"/>
            <a:r>
              <a:rPr lang="en-US" b="0" kern="0" dirty="0">
                <a:solidFill>
                  <a:srgbClr val="000000"/>
                </a:solidFill>
              </a:rPr>
              <a:t>Change tracking &amp; Inventory</a:t>
            </a:r>
          </a:p>
          <a:p>
            <a:pPr lvl="0"/>
            <a:r>
              <a:rPr lang="en-US" b="0" kern="0" dirty="0">
                <a:solidFill>
                  <a:srgbClr val="000000"/>
                </a:solidFill>
              </a:rPr>
              <a:t>Update Management:</a:t>
            </a:r>
          </a:p>
          <a:p>
            <a:pPr lvl="1"/>
            <a:r>
              <a:rPr lang="en-US" b="0" kern="0" dirty="0">
                <a:solidFill>
                  <a:srgbClr val="000000"/>
                </a:solidFill>
              </a:rPr>
              <a:t>Insights across a hybrid Environment</a:t>
            </a:r>
          </a:p>
          <a:p>
            <a:pPr lvl="1"/>
            <a:r>
              <a:rPr lang="en-US" b="0" kern="0" dirty="0">
                <a:solidFill>
                  <a:srgbClr val="000000"/>
                </a:solidFill>
              </a:rPr>
              <a:t>Orchestrated updates and troubleshooting</a:t>
            </a:r>
          </a:p>
          <a:p>
            <a:pPr lvl="1"/>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p:txBody>
      </p:sp>
    </p:spTree>
    <p:extLst>
      <p:ext uri="{BB962C8B-B14F-4D97-AF65-F5344CB8AC3E}">
        <p14:creationId xmlns:p14="http://schemas.microsoft.com/office/powerpoint/2010/main" val="367336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2814-42A3-4C3C-B145-F78033066AF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169EDAF9-74A2-4DAE-BCA2-212D617A1E6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7291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c46ea974-a6a7-42bf-98a9-6b1f38e1cbd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92A0-3DF6-41AD-8C37-1AE187462417}"/>
              </a:ext>
            </a:extLst>
          </p:cNvPr>
          <p:cNvSpPr>
            <a:spLocks noGrp="1"/>
          </p:cNvSpPr>
          <p:nvPr>
            <p:ph type="title"/>
          </p:nvPr>
        </p:nvSpPr>
        <p:spPr/>
        <p:txBody>
          <a:bodyPr/>
          <a:lstStyle/>
          <a:p>
            <a:r>
              <a:rPr lang="en-US" dirty="0"/>
              <a:t>Cross-Cloud</a:t>
            </a:r>
          </a:p>
        </p:txBody>
      </p:sp>
      <p:grpSp>
        <p:nvGrpSpPr>
          <p:cNvPr id="3" name="Group 2" descr="Cross-cloud automation originating from Azure">
            <a:extLst>
              <a:ext uri="{FF2B5EF4-FFF2-40B4-BE49-F238E27FC236}">
                <a16:creationId xmlns:a16="http://schemas.microsoft.com/office/drawing/2014/main" id="{416EAA12-910B-43DC-81E5-4FE914E4E86C}"/>
              </a:ext>
            </a:extLst>
          </p:cNvPr>
          <p:cNvGrpSpPr/>
          <p:nvPr/>
        </p:nvGrpSpPr>
        <p:grpSpPr>
          <a:xfrm>
            <a:off x="200338" y="1587652"/>
            <a:ext cx="8684213" cy="4356797"/>
            <a:chOff x="200338" y="1587652"/>
            <a:chExt cx="8684213" cy="4356797"/>
          </a:xfrm>
        </p:grpSpPr>
        <p:sp>
          <p:nvSpPr>
            <p:cNvPr id="4" name="TextBox 3">
              <a:extLst>
                <a:ext uri="{FF2B5EF4-FFF2-40B4-BE49-F238E27FC236}">
                  <a16:creationId xmlns:a16="http://schemas.microsoft.com/office/drawing/2014/main" id="{2DBEA836-54C2-4297-8701-FE268DAE507D}"/>
                </a:ext>
              </a:extLst>
            </p:cNvPr>
            <p:cNvSpPr txBox="1"/>
            <p:nvPr/>
          </p:nvSpPr>
          <p:spPr>
            <a:xfrm>
              <a:off x="474154" y="4101319"/>
              <a:ext cx="2738716" cy="543226"/>
            </a:xfrm>
            <a:prstGeom prst="rect">
              <a:avLst/>
            </a:prstGeom>
            <a:noFill/>
          </p:spPr>
          <p:txBody>
            <a:bodyPr wrap="square" lIns="0" tIns="0" rIns="0" bIns="0" rtlCol="0">
              <a:spAutoFit/>
            </a:bodyPr>
            <a:lstStyle/>
            <a:p>
              <a:pPr lvl="0" algn="ctr" defTabSz="685526">
                <a:lnSpc>
                  <a:spcPct val="90000"/>
                </a:lnSpc>
                <a:defRPr/>
              </a:pPr>
              <a:r>
                <a:rPr lang="en-US" sz="1471" spc="-38" dirty="0">
                  <a:solidFill>
                    <a:srgbClr val="353535"/>
                  </a:solidFill>
                  <a:latin typeface="Segoe UI Semilight"/>
                </a:rPr>
                <a:t>On-premises Datacenters</a:t>
              </a:r>
              <a:br>
                <a:rPr lang="en-US" sz="1471" spc="-38" dirty="0">
                  <a:solidFill>
                    <a:srgbClr val="353535"/>
                  </a:solidFill>
                  <a:latin typeface="Segoe UI Semilight"/>
                </a:rPr>
              </a:br>
              <a:r>
                <a:rPr lang="en-US" sz="1471" spc="-38" dirty="0">
                  <a:solidFill>
                    <a:srgbClr val="353535"/>
                  </a:solidFill>
                  <a:latin typeface="Segoe UI Semilight"/>
                </a:rPr>
                <a:t>Branch offices datacenters</a:t>
              </a:r>
              <a:br>
                <a:rPr lang="en-US" sz="1471" spc="-38" dirty="0">
                  <a:solidFill>
                    <a:srgbClr val="353535"/>
                  </a:solidFill>
                  <a:latin typeface="Segoe UI Semilight"/>
                </a:rPr>
              </a:br>
              <a:endParaRPr lang="en-US" sz="1471" spc="-38" baseline="-25000" dirty="0">
                <a:solidFill>
                  <a:srgbClr val="353535"/>
                </a:solidFill>
                <a:latin typeface="Segoe UI Semilight"/>
              </a:endParaRPr>
            </a:p>
          </p:txBody>
        </p:sp>
        <p:sp>
          <p:nvSpPr>
            <p:cNvPr id="5" name="TextBox 4">
              <a:extLst>
                <a:ext uri="{FF2B5EF4-FFF2-40B4-BE49-F238E27FC236}">
                  <a16:creationId xmlns:a16="http://schemas.microsoft.com/office/drawing/2014/main" id="{D3AD3B9C-08F0-40B3-A06B-D4FF1C621BE5}"/>
                </a:ext>
              </a:extLst>
            </p:cNvPr>
            <p:cNvSpPr txBox="1"/>
            <p:nvPr/>
          </p:nvSpPr>
          <p:spPr>
            <a:xfrm>
              <a:off x="7248243" y="2496758"/>
              <a:ext cx="720879" cy="101566"/>
            </a:xfrm>
            <a:prstGeom prst="rect">
              <a:avLst/>
            </a:prstGeom>
            <a:noFill/>
          </p:spPr>
          <p:txBody>
            <a:bodyPr wrap="square" lIns="0" tIns="0" rIns="0" bIns="0" rtlCol="0">
              <a:spAutoFit/>
            </a:bodyPr>
            <a:lstStyle/>
            <a:p>
              <a:pPr lvl="0" algn="ctr" defTabSz="685526">
                <a:lnSpc>
                  <a:spcPct val="90000"/>
                </a:lnSpc>
                <a:defRPr/>
              </a:pPr>
              <a:endParaRPr lang="en-US" sz="1100" spc="-38" baseline="-25000" dirty="0">
                <a:solidFill>
                  <a:srgbClr val="353535"/>
                </a:solidFill>
                <a:latin typeface="Segoe UI Semilight"/>
              </a:endParaRPr>
            </a:p>
          </p:txBody>
        </p:sp>
        <p:pic>
          <p:nvPicPr>
            <p:cNvPr id="6" name="Picture 5">
              <a:extLst>
                <a:ext uri="{FF2B5EF4-FFF2-40B4-BE49-F238E27FC236}">
                  <a16:creationId xmlns:a16="http://schemas.microsoft.com/office/drawing/2014/main" id="{27AB947B-116A-4511-BC1C-D9BBB336F287}"/>
                </a:ext>
              </a:extLst>
            </p:cNvPr>
            <p:cNvPicPr>
              <a:picLocks noChangeAspect="1"/>
            </p:cNvPicPr>
            <p:nvPr/>
          </p:nvPicPr>
          <p:blipFill>
            <a:blip r:embed="rId3"/>
            <a:stretch>
              <a:fillRect/>
            </a:stretch>
          </p:blipFill>
          <p:spPr>
            <a:xfrm>
              <a:off x="6054595" y="2331219"/>
              <a:ext cx="2829956" cy="1855825"/>
            </a:xfrm>
            <a:prstGeom prst="rect">
              <a:avLst/>
            </a:prstGeom>
          </p:spPr>
        </p:pic>
        <p:sp>
          <p:nvSpPr>
            <p:cNvPr id="7" name="TextBox 179">
              <a:extLst>
                <a:ext uri="{FF2B5EF4-FFF2-40B4-BE49-F238E27FC236}">
                  <a16:creationId xmlns:a16="http://schemas.microsoft.com/office/drawing/2014/main" id="{37D2C7FD-0AEE-4A75-9F3B-47AEA587A47D}"/>
                </a:ext>
              </a:extLst>
            </p:cNvPr>
            <p:cNvSpPr txBox="1"/>
            <p:nvPr/>
          </p:nvSpPr>
          <p:spPr>
            <a:xfrm>
              <a:off x="6545996" y="3457196"/>
              <a:ext cx="1847151" cy="767014"/>
            </a:xfrm>
            <a:prstGeom prst="rect">
              <a:avLst/>
            </a:prstGeom>
            <a:noFill/>
            <a:ln>
              <a:noFill/>
            </a:ln>
          </p:spPr>
          <p:txBody>
            <a:bodyPr wrap="none" lIns="134387" tIns="107510" rIns="134387" bIns="107510" rtlCol="0">
              <a:spAutoFit/>
            </a:bodyPr>
            <a:lstStyle/>
            <a:p>
              <a:pPr lvl="0" algn="ctr" defTabSz="684845">
                <a:lnSpc>
                  <a:spcPct val="90000"/>
                </a:lnSpc>
                <a:spcAft>
                  <a:spcPts val="441"/>
                </a:spcAft>
                <a:defRPr/>
              </a:pPr>
              <a:r>
                <a:rPr lang="en-US" kern="0" dirty="0">
                  <a:solidFill>
                    <a:srgbClr val="FFFFFF"/>
                  </a:solidFill>
                  <a:latin typeface="Segoe UI Semilight"/>
                </a:rPr>
                <a:t>Microsoft Azure</a:t>
              </a:r>
            </a:p>
            <a:p>
              <a:pPr lvl="0" algn="ctr" defTabSz="684845">
                <a:lnSpc>
                  <a:spcPct val="90000"/>
                </a:lnSpc>
                <a:spcAft>
                  <a:spcPts val="441"/>
                </a:spcAft>
                <a:defRPr/>
              </a:pPr>
              <a:r>
                <a:rPr lang="en-US" kern="0" dirty="0">
                  <a:solidFill>
                    <a:srgbClr val="FFFFFF"/>
                  </a:solidFill>
                  <a:latin typeface="Segoe UI Semilight"/>
                </a:rPr>
                <a:t>Automation</a:t>
              </a:r>
            </a:p>
          </p:txBody>
        </p:sp>
        <p:grpSp>
          <p:nvGrpSpPr>
            <p:cNvPr id="8" name="Group 7">
              <a:extLst>
                <a:ext uri="{FF2B5EF4-FFF2-40B4-BE49-F238E27FC236}">
                  <a16:creationId xmlns:a16="http://schemas.microsoft.com/office/drawing/2014/main" id="{6E8AC350-BF59-48FE-AF99-A08CA286ACD2}"/>
                </a:ext>
              </a:extLst>
            </p:cNvPr>
            <p:cNvGrpSpPr/>
            <p:nvPr/>
          </p:nvGrpSpPr>
          <p:grpSpPr>
            <a:xfrm>
              <a:off x="3616288" y="3485028"/>
              <a:ext cx="2363291" cy="2094115"/>
              <a:chOff x="4725416" y="3573462"/>
              <a:chExt cx="3214240" cy="2848142"/>
            </a:xfrm>
          </p:grpSpPr>
          <p:sp>
            <p:nvSpPr>
              <p:cNvPr id="9" name="TextBox 8">
                <a:extLst>
                  <a:ext uri="{FF2B5EF4-FFF2-40B4-BE49-F238E27FC236}">
                    <a16:creationId xmlns:a16="http://schemas.microsoft.com/office/drawing/2014/main" id="{5C00BF92-AF0F-4CAC-9C31-F8FA526397F7}"/>
                  </a:ext>
                </a:extLst>
              </p:cNvPr>
              <p:cNvSpPr txBox="1"/>
              <p:nvPr/>
            </p:nvSpPr>
            <p:spPr>
              <a:xfrm>
                <a:off x="4725416" y="4851601"/>
                <a:ext cx="3214240" cy="1570003"/>
              </a:xfrm>
              <a:prstGeom prst="rect">
                <a:avLst/>
              </a:prstGeom>
              <a:noFill/>
            </p:spPr>
            <p:txBody>
              <a:bodyPr wrap="square" lIns="0" tIns="0" rIns="0" bIns="0" rtlCol="0">
                <a:spAutoFit/>
              </a:bodyPr>
              <a:lstStyle/>
              <a:p>
                <a:pPr lvl="0" algn="ctr" defTabSz="685526">
                  <a:lnSpc>
                    <a:spcPct val="90000"/>
                  </a:lnSpc>
                  <a:defRPr/>
                </a:pPr>
                <a:r>
                  <a:rPr lang="en-US" sz="1471" kern="0" spc="-38" dirty="0">
                    <a:solidFill>
                      <a:srgbClr val="505050"/>
                    </a:solidFill>
                    <a:latin typeface="Segoe UI"/>
                  </a:rPr>
                  <a:t>Secured connection using the Azure Automation Hybrid Worker</a:t>
                </a:r>
              </a:p>
              <a:p>
                <a:pPr lvl="0" algn="ctr" defTabSz="685526">
                  <a:lnSpc>
                    <a:spcPct val="90000"/>
                  </a:lnSpc>
                  <a:defRPr/>
                </a:pPr>
                <a:endParaRPr lang="en-US" sz="1471" i="1" kern="0" spc="-38" baseline="-25000" dirty="0">
                  <a:solidFill>
                    <a:srgbClr val="505050"/>
                  </a:solidFill>
                  <a:latin typeface="Segoe UI"/>
                </a:endParaRPr>
              </a:p>
              <a:p>
                <a:pPr lvl="0" algn="ctr" defTabSz="685526">
                  <a:lnSpc>
                    <a:spcPct val="90000"/>
                  </a:lnSpc>
                  <a:defRPr/>
                </a:pPr>
                <a:r>
                  <a:rPr lang="en-US" sz="1471" i="1" kern="0" spc="-38" baseline="-25000" dirty="0">
                    <a:solidFill>
                      <a:srgbClr val="505050"/>
                    </a:solidFill>
                    <a:latin typeface="Segoe UI"/>
                  </a:rPr>
                  <a:t>Automation tasks are running on-premises, but triggered from Azure Automation</a:t>
                </a:r>
              </a:p>
            </p:txBody>
          </p:sp>
          <p:grpSp>
            <p:nvGrpSpPr>
              <p:cNvPr id="10" name="Group 9">
                <a:extLst>
                  <a:ext uri="{FF2B5EF4-FFF2-40B4-BE49-F238E27FC236}">
                    <a16:creationId xmlns:a16="http://schemas.microsoft.com/office/drawing/2014/main" id="{8700B911-A8BD-4436-BBF4-992D3EFB594C}"/>
                  </a:ext>
                </a:extLst>
              </p:cNvPr>
              <p:cNvGrpSpPr/>
              <p:nvPr/>
            </p:nvGrpSpPr>
            <p:grpSpPr>
              <a:xfrm>
                <a:off x="4861364" y="3573462"/>
                <a:ext cx="2728473" cy="544881"/>
                <a:chOff x="4861364" y="3573462"/>
                <a:chExt cx="2728473" cy="544881"/>
              </a:xfrm>
            </p:grpSpPr>
            <p:cxnSp>
              <p:nvCxnSpPr>
                <p:cNvPr id="11" name="Straight Arrow Connector 10">
                  <a:extLst>
                    <a:ext uri="{FF2B5EF4-FFF2-40B4-BE49-F238E27FC236}">
                      <a16:creationId xmlns:a16="http://schemas.microsoft.com/office/drawing/2014/main" id="{183CC7D1-FA8F-409E-A704-70169F7D93F5}"/>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12" name="TextBox 11">
                  <a:extLst>
                    <a:ext uri="{FF2B5EF4-FFF2-40B4-BE49-F238E27FC236}">
                      <a16:creationId xmlns:a16="http://schemas.microsoft.com/office/drawing/2014/main" id="{B245AD47-09EE-4E26-82F9-F14267FD5594}"/>
                    </a:ext>
                  </a:extLst>
                </p:cNvPr>
                <p:cNvSpPr txBox="1"/>
                <p:nvPr/>
              </p:nvSpPr>
              <p:spPr>
                <a:xfrm>
                  <a:off x="4861364" y="3573462"/>
                  <a:ext cx="2153234" cy="544881"/>
                </a:xfrm>
                <a:prstGeom prst="rect">
                  <a:avLst/>
                </a:prstGeom>
                <a:noFill/>
              </p:spPr>
              <p:txBody>
                <a:bodyPr wrap="square" lIns="134464" tIns="107571" rIns="134464" bIns="107571" rtlCol="0">
                  <a:spAutoFit/>
                </a:bodyPr>
                <a:lstStyle/>
                <a:p>
                  <a:pPr lvl="0" defTabSz="672290">
                    <a:lnSpc>
                      <a:spcPct val="90000"/>
                    </a:lnSpc>
                    <a:spcAft>
                      <a:spcPts val="441"/>
                    </a:spcAft>
                    <a:defRPr/>
                  </a:pPr>
                  <a:r>
                    <a:rPr lang="en-US" sz="1324" i="1" kern="0" dirty="0">
                      <a:gradFill>
                        <a:gsLst>
                          <a:gs pos="2917">
                            <a:srgbClr val="505050"/>
                          </a:gs>
                          <a:gs pos="30000">
                            <a:srgbClr val="505050"/>
                          </a:gs>
                        </a:gsLst>
                        <a:lin ang="5400000" scaled="0"/>
                      </a:gradFill>
                      <a:latin typeface="Segoe UI"/>
                    </a:rPr>
                    <a:t>443 (HTTPS)</a:t>
                  </a:r>
                </a:p>
              </p:txBody>
            </p:sp>
          </p:grpSp>
        </p:grpSp>
        <p:cxnSp>
          <p:nvCxnSpPr>
            <p:cNvPr id="13" name="Straight Arrow Connector 12">
              <a:extLst>
                <a:ext uri="{FF2B5EF4-FFF2-40B4-BE49-F238E27FC236}">
                  <a16:creationId xmlns:a16="http://schemas.microsoft.com/office/drawing/2014/main" id="{D948F2E8-5E0B-4DF1-B911-76401963A376}"/>
                </a:ext>
              </a:extLst>
            </p:cNvPr>
            <p:cNvCxnSpPr>
              <a:cxnSpLocks/>
            </p:cNvCxnSpPr>
            <p:nvPr/>
          </p:nvCxnSpPr>
          <p:spPr>
            <a:xfrm flipH="1">
              <a:off x="3923721" y="4221727"/>
              <a:ext cx="1752019" cy="0"/>
            </a:xfrm>
            <a:prstGeom prst="straightConnector1">
              <a:avLst/>
            </a:prstGeom>
            <a:noFill/>
            <a:ln w="57150" cap="flat" cmpd="sng" algn="ctr">
              <a:solidFill>
                <a:srgbClr val="0078D7"/>
              </a:solidFill>
              <a:prstDash val="solid"/>
              <a:round/>
              <a:headEnd type="none" w="med" len="med"/>
              <a:tailEnd type="arrow" w="med" len="med"/>
            </a:ln>
            <a:effectLst/>
          </p:spPr>
        </p:cxnSp>
        <p:pic>
          <p:nvPicPr>
            <p:cNvPr id="14" name="Picture 13">
              <a:extLst>
                <a:ext uri="{FF2B5EF4-FFF2-40B4-BE49-F238E27FC236}">
                  <a16:creationId xmlns:a16="http://schemas.microsoft.com/office/drawing/2014/main" id="{FA28D021-37DB-4F6B-9DC9-B130F19C9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924" y="2695390"/>
              <a:ext cx="585218" cy="585218"/>
            </a:xfrm>
            <a:prstGeom prst="rect">
              <a:avLst/>
            </a:prstGeom>
          </p:spPr>
        </p:pic>
        <p:pic>
          <p:nvPicPr>
            <p:cNvPr id="15" name="Graphic 14" descr="City">
              <a:extLst>
                <a:ext uri="{FF2B5EF4-FFF2-40B4-BE49-F238E27FC236}">
                  <a16:creationId xmlns:a16="http://schemas.microsoft.com/office/drawing/2014/main" id="{3524FACA-A3BD-4520-9A8F-22C668CD7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7808" y="2208636"/>
              <a:ext cx="1558727" cy="1558727"/>
            </a:xfrm>
            <a:prstGeom prst="rect">
              <a:avLst/>
            </a:prstGeom>
          </p:spPr>
        </p:pic>
        <p:pic>
          <p:nvPicPr>
            <p:cNvPr id="16" name="Graphic 15" descr="Building">
              <a:extLst>
                <a:ext uri="{FF2B5EF4-FFF2-40B4-BE49-F238E27FC236}">
                  <a16:creationId xmlns:a16="http://schemas.microsoft.com/office/drawing/2014/main" id="{07B0BDE1-4335-4BC4-87AE-E63BBA40D6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2237" y="1749371"/>
              <a:ext cx="685800" cy="685800"/>
            </a:xfrm>
            <a:prstGeom prst="rect">
              <a:avLst/>
            </a:prstGeom>
          </p:spPr>
        </p:pic>
        <p:pic>
          <p:nvPicPr>
            <p:cNvPr id="17" name="Graphic 16" descr="Building">
              <a:extLst>
                <a:ext uri="{FF2B5EF4-FFF2-40B4-BE49-F238E27FC236}">
                  <a16:creationId xmlns:a16="http://schemas.microsoft.com/office/drawing/2014/main" id="{B28FC8AB-15CE-4AA7-917A-45FA3AA3A8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0338" y="2729719"/>
              <a:ext cx="685800" cy="685800"/>
            </a:xfrm>
            <a:prstGeom prst="rect">
              <a:avLst/>
            </a:prstGeom>
          </p:spPr>
        </p:pic>
        <p:pic>
          <p:nvPicPr>
            <p:cNvPr id="18" name="Graphic 17" descr="Building">
              <a:extLst>
                <a:ext uri="{FF2B5EF4-FFF2-40B4-BE49-F238E27FC236}">
                  <a16:creationId xmlns:a16="http://schemas.microsoft.com/office/drawing/2014/main" id="{C18C7B4B-30C8-436E-A6FC-E473C5C348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2237" y="3737030"/>
              <a:ext cx="685800" cy="685800"/>
            </a:xfrm>
            <a:prstGeom prst="rect">
              <a:avLst/>
            </a:prstGeom>
          </p:spPr>
        </p:pic>
        <p:grpSp>
          <p:nvGrpSpPr>
            <p:cNvPr id="19" name="Group 18">
              <a:extLst>
                <a:ext uri="{FF2B5EF4-FFF2-40B4-BE49-F238E27FC236}">
                  <a16:creationId xmlns:a16="http://schemas.microsoft.com/office/drawing/2014/main" id="{50E88127-0E78-46BE-BB6C-6D3778431CC2}"/>
                </a:ext>
              </a:extLst>
            </p:cNvPr>
            <p:cNvGrpSpPr/>
            <p:nvPr/>
          </p:nvGrpSpPr>
          <p:grpSpPr>
            <a:xfrm>
              <a:off x="771546" y="2332981"/>
              <a:ext cx="306262" cy="617870"/>
              <a:chOff x="1245849" y="2481571"/>
              <a:chExt cx="416537" cy="840346"/>
            </a:xfrm>
          </p:grpSpPr>
          <p:pic>
            <p:nvPicPr>
              <p:cNvPr id="20" name="Picture 19">
                <a:extLst>
                  <a:ext uri="{FF2B5EF4-FFF2-40B4-BE49-F238E27FC236}">
                    <a16:creationId xmlns:a16="http://schemas.microsoft.com/office/drawing/2014/main" id="{C99EB0AD-B1EE-4A70-86F9-803DA6AE00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21" name="Picture 20">
                <a:extLst>
                  <a:ext uri="{FF2B5EF4-FFF2-40B4-BE49-F238E27FC236}">
                    <a16:creationId xmlns:a16="http://schemas.microsoft.com/office/drawing/2014/main" id="{F84CF73F-B28C-43CE-A8AA-CA4998786C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pic>
          <p:nvPicPr>
            <p:cNvPr id="22" name="Picture 21">
              <a:extLst>
                <a:ext uri="{FF2B5EF4-FFF2-40B4-BE49-F238E27FC236}">
                  <a16:creationId xmlns:a16="http://schemas.microsoft.com/office/drawing/2014/main" id="{92459318-C5A3-4713-B65C-1B6A7A766B5B}"/>
                </a:ext>
              </a:extLst>
            </p:cNvPr>
            <p:cNvPicPr>
              <a:picLocks noChangeAspect="1"/>
            </p:cNvPicPr>
            <p:nvPr/>
          </p:nvPicPr>
          <p:blipFill>
            <a:blip r:embed="rId11"/>
            <a:stretch>
              <a:fillRect/>
            </a:stretch>
          </p:blipFill>
          <p:spPr>
            <a:xfrm>
              <a:off x="610079" y="3015574"/>
              <a:ext cx="530711" cy="783227"/>
            </a:xfrm>
            <a:prstGeom prst="rect">
              <a:avLst/>
            </a:prstGeom>
            <a:ln>
              <a:solidFill>
                <a:srgbClr val="00B0F0"/>
              </a:solidFill>
            </a:ln>
          </p:spPr>
        </p:pic>
        <p:grpSp>
          <p:nvGrpSpPr>
            <p:cNvPr id="23" name="Group 22">
              <a:extLst>
                <a:ext uri="{FF2B5EF4-FFF2-40B4-BE49-F238E27FC236}">
                  <a16:creationId xmlns:a16="http://schemas.microsoft.com/office/drawing/2014/main" id="{14A176BF-9C2F-4A66-82F5-F3279148CC45}"/>
                </a:ext>
              </a:extLst>
            </p:cNvPr>
            <p:cNvGrpSpPr/>
            <p:nvPr/>
          </p:nvGrpSpPr>
          <p:grpSpPr>
            <a:xfrm>
              <a:off x="1159448" y="2388409"/>
              <a:ext cx="1111323" cy="864541"/>
              <a:chOff x="9354961" y="2521836"/>
              <a:chExt cx="1099486" cy="703461"/>
            </a:xfrm>
            <a:solidFill>
              <a:srgbClr val="00B0F0"/>
            </a:solidFill>
          </p:grpSpPr>
          <p:pic>
            <p:nvPicPr>
              <p:cNvPr id="24" name="Picture 23">
                <a:extLst>
                  <a:ext uri="{FF2B5EF4-FFF2-40B4-BE49-F238E27FC236}">
                    <a16:creationId xmlns:a16="http://schemas.microsoft.com/office/drawing/2014/main" id="{02ABD084-064C-49B1-9CFD-885105CC3738}"/>
                  </a:ext>
                </a:extLst>
              </p:cNvPr>
              <p:cNvPicPr>
                <a:picLocks noChangeAspect="1"/>
              </p:cNvPicPr>
              <p:nvPr/>
            </p:nvPicPr>
            <p:blipFill>
              <a:blip r:embed="rId12"/>
              <a:stretch>
                <a:fillRect/>
              </a:stretch>
            </p:blipFill>
            <p:spPr>
              <a:xfrm>
                <a:off x="9354961" y="2521836"/>
                <a:ext cx="530221" cy="703461"/>
              </a:xfrm>
              <a:prstGeom prst="rect">
                <a:avLst/>
              </a:prstGeom>
              <a:grpFill/>
              <a:ln>
                <a:solidFill>
                  <a:srgbClr val="00B0F0"/>
                </a:solidFill>
              </a:ln>
            </p:spPr>
          </p:pic>
          <p:pic>
            <p:nvPicPr>
              <p:cNvPr id="25" name="Picture 24">
                <a:extLst>
                  <a:ext uri="{FF2B5EF4-FFF2-40B4-BE49-F238E27FC236}">
                    <a16:creationId xmlns:a16="http://schemas.microsoft.com/office/drawing/2014/main" id="{0A933D83-032C-49D2-9E8D-CFFCD4EAFCAB}"/>
                  </a:ext>
                </a:extLst>
              </p:cNvPr>
              <p:cNvPicPr>
                <a:picLocks noChangeAspect="1"/>
              </p:cNvPicPr>
              <p:nvPr/>
            </p:nvPicPr>
            <p:blipFill>
              <a:blip r:embed="rId13"/>
              <a:stretch>
                <a:fillRect/>
              </a:stretch>
            </p:blipFill>
            <p:spPr>
              <a:xfrm>
                <a:off x="9924226" y="2702950"/>
                <a:ext cx="530221" cy="522347"/>
              </a:xfrm>
              <a:prstGeom prst="rect">
                <a:avLst/>
              </a:prstGeom>
              <a:grpFill/>
              <a:ln>
                <a:solidFill>
                  <a:srgbClr val="00B0F0"/>
                </a:solidFill>
              </a:ln>
            </p:spPr>
          </p:pic>
        </p:grpSp>
        <p:sp>
          <p:nvSpPr>
            <p:cNvPr id="26" name="Rectangle 25">
              <a:extLst>
                <a:ext uri="{FF2B5EF4-FFF2-40B4-BE49-F238E27FC236}">
                  <a16:creationId xmlns:a16="http://schemas.microsoft.com/office/drawing/2014/main" id="{1DACD6CA-2C09-4D8A-BE32-A1EFF55CC2A1}"/>
                </a:ext>
              </a:extLst>
            </p:cNvPr>
            <p:cNvSpPr/>
            <p:nvPr/>
          </p:nvSpPr>
          <p:spPr>
            <a:xfrm>
              <a:off x="200338" y="1680210"/>
              <a:ext cx="2917989" cy="2948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solidFill>
                  <a:srgbClr val="FFFFFF"/>
                </a:solidFill>
              </a:endParaRPr>
            </a:p>
          </p:txBody>
        </p:sp>
        <p:pic>
          <p:nvPicPr>
            <p:cNvPr id="27" name="Picture 26">
              <a:extLst>
                <a:ext uri="{FF2B5EF4-FFF2-40B4-BE49-F238E27FC236}">
                  <a16:creationId xmlns:a16="http://schemas.microsoft.com/office/drawing/2014/main" id="{5DFB2C4B-5DC1-4345-8A29-43406F6B1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514" y="1693595"/>
              <a:ext cx="585218" cy="585218"/>
            </a:xfrm>
            <a:prstGeom prst="rect">
              <a:avLst/>
            </a:prstGeom>
          </p:spPr>
        </p:pic>
        <p:sp>
          <p:nvSpPr>
            <p:cNvPr id="28" name="Freeform 167">
              <a:extLst>
                <a:ext uri="{FF2B5EF4-FFF2-40B4-BE49-F238E27FC236}">
                  <a16:creationId xmlns:a16="http://schemas.microsoft.com/office/drawing/2014/main" id="{A55A6142-F512-4C6E-9ED4-637975D8DF68}"/>
                </a:ext>
              </a:extLst>
            </p:cNvPr>
            <p:cNvSpPr>
              <a:spLocks/>
            </p:cNvSpPr>
            <p:nvPr/>
          </p:nvSpPr>
          <p:spPr bwMode="auto">
            <a:xfrm>
              <a:off x="344274" y="4882081"/>
              <a:ext cx="1107526" cy="93705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bg1">
                <a:lumMod val="75000"/>
              </a:schemeClr>
            </a:solidFill>
            <a:ln>
              <a:noFill/>
            </a:ln>
            <a:extLst/>
          </p:spPr>
          <p:txBody>
            <a:bodyPr vert="horz" wrap="square" lIns="68541" tIns="34271" rIns="68541" bIns="34271" numCol="1" anchor="t" anchorCtr="0" compatLnSpc="1">
              <a:prstTxWarp prst="textNoShape">
                <a:avLst/>
              </a:prstTxWarp>
            </a:bodyPr>
            <a:lstStyle/>
            <a:p>
              <a:pPr lvl="0" defTabSz="685291">
                <a:defRPr/>
              </a:pPr>
              <a:endParaRPr lang="en-US" dirty="0">
                <a:solidFill>
                  <a:srgbClr val="505050"/>
                </a:solidFill>
                <a:latin typeface="Segoe UI"/>
              </a:endParaRPr>
            </a:p>
          </p:txBody>
        </p:sp>
        <p:sp>
          <p:nvSpPr>
            <p:cNvPr id="29" name="TextBox 28">
              <a:extLst>
                <a:ext uri="{FF2B5EF4-FFF2-40B4-BE49-F238E27FC236}">
                  <a16:creationId xmlns:a16="http://schemas.microsoft.com/office/drawing/2014/main" id="{3E4BA903-80CD-427C-8036-12623D2C397E}"/>
                </a:ext>
              </a:extLst>
            </p:cNvPr>
            <p:cNvSpPr txBox="1"/>
            <p:nvPr/>
          </p:nvSpPr>
          <p:spPr>
            <a:xfrm>
              <a:off x="1358643" y="5386207"/>
              <a:ext cx="1288328" cy="203710"/>
            </a:xfrm>
            <a:prstGeom prst="rect">
              <a:avLst/>
            </a:prstGeom>
            <a:noFill/>
          </p:spPr>
          <p:txBody>
            <a:bodyPr wrap="square" lIns="0" tIns="0" rIns="0" bIns="0" rtlCol="0">
              <a:spAutoFit/>
            </a:bodyPr>
            <a:lstStyle/>
            <a:p>
              <a:pPr lvl="0" algn="ctr" defTabSz="685526">
                <a:lnSpc>
                  <a:spcPct val="90000"/>
                </a:lnSpc>
                <a:defRPr/>
              </a:pPr>
              <a:r>
                <a:rPr lang="en-US" sz="1471" spc="-38" dirty="0">
                  <a:solidFill>
                    <a:srgbClr val="353535"/>
                  </a:solidFill>
                  <a:latin typeface="Segoe UI Semilight"/>
                </a:rPr>
                <a:t>Azure Stack</a:t>
              </a:r>
              <a:endParaRPr lang="en-US" sz="1471" spc="-38" baseline="-25000" dirty="0">
                <a:solidFill>
                  <a:srgbClr val="353535"/>
                </a:solidFill>
                <a:latin typeface="Segoe UI Semilight"/>
              </a:endParaRPr>
            </a:p>
          </p:txBody>
        </p:sp>
        <p:pic>
          <p:nvPicPr>
            <p:cNvPr id="30" name="Picture 29">
              <a:extLst>
                <a:ext uri="{FF2B5EF4-FFF2-40B4-BE49-F238E27FC236}">
                  <a16:creationId xmlns:a16="http://schemas.microsoft.com/office/drawing/2014/main" id="{D0943576-86F1-4497-8574-E1BB163EA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7962" y="5234642"/>
              <a:ext cx="432828" cy="432828"/>
            </a:xfrm>
            <a:prstGeom prst="rect">
              <a:avLst/>
            </a:prstGeom>
          </p:spPr>
        </p:pic>
        <p:sp>
          <p:nvSpPr>
            <p:cNvPr id="31" name="Rectangle 30">
              <a:extLst>
                <a:ext uri="{FF2B5EF4-FFF2-40B4-BE49-F238E27FC236}">
                  <a16:creationId xmlns:a16="http://schemas.microsoft.com/office/drawing/2014/main" id="{22055F08-41FE-4457-97E4-FBA8C08B5E69}"/>
                </a:ext>
              </a:extLst>
            </p:cNvPr>
            <p:cNvSpPr/>
            <p:nvPr/>
          </p:nvSpPr>
          <p:spPr>
            <a:xfrm>
              <a:off x="209477" y="4744342"/>
              <a:ext cx="2917989" cy="12001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solidFill>
                  <a:srgbClr val="FFFFFF"/>
                </a:solidFill>
              </a:endParaRPr>
            </a:p>
          </p:txBody>
        </p:sp>
        <p:cxnSp>
          <p:nvCxnSpPr>
            <p:cNvPr id="32" name="Straight Arrow Connector 31">
              <a:extLst>
                <a:ext uri="{FF2B5EF4-FFF2-40B4-BE49-F238E27FC236}">
                  <a16:creationId xmlns:a16="http://schemas.microsoft.com/office/drawing/2014/main" id="{332CA805-78B4-48CB-8118-6CFD45808429}"/>
                </a:ext>
              </a:extLst>
            </p:cNvPr>
            <p:cNvCxnSpPr>
              <a:cxnSpLocks/>
            </p:cNvCxnSpPr>
            <p:nvPr/>
          </p:nvCxnSpPr>
          <p:spPr>
            <a:xfrm flipH="1">
              <a:off x="7606923" y="4279698"/>
              <a:ext cx="1" cy="673530"/>
            </a:xfrm>
            <a:prstGeom prst="straightConnector1">
              <a:avLst/>
            </a:prstGeom>
            <a:noFill/>
            <a:ln w="57150" cap="flat" cmpd="sng" algn="ctr">
              <a:solidFill>
                <a:srgbClr val="0078D7"/>
              </a:solidFill>
              <a:prstDash val="solid"/>
              <a:round/>
              <a:headEnd type="none" w="med" len="med"/>
              <a:tailEnd type="arrow" w="med" len="med"/>
            </a:ln>
            <a:effectLst/>
          </p:spPr>
        </p:cxnSp>
        <p:pic>
          <p:nvPicPr>
            <p:cNvPr id="33" name="Picture 32">
              <a:extLst>
                <a:ext uri="{FF2B5EF4-FFF2-40B4-BE49-F238E27FC236}">
                  <a16:creationId xmlns:a16="http://schemas.microsoft.com/office/drawing/2014/main" id="{61021453-7F19-49FD-B2B1-B0801821779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53997" y="5002304"/>
              <a:ext cx="1286693" cy="851755"/>
            </a:xfrm>
            <a:prstGeom prst="rect">
              <a:avLst/>
            </a:prstGeom>
          </p:spPr>
        </p:pic>
        <p:cxnSp>
          <p:nvCxnSpPr>
            <p:cNvPr id="34" name="Straight Arrow Connector 33">
              <a:extLst>
                <a:ext uri="{FF2B5EF4-FFF2-40B4-BE49-F238E27FC236}">
                  <a16:creationId xmlns:a16="http://schemas.microsoft.com/office/drawing/2014/main" id="{71614FF1-86EC-47B7-982D-385BB7EA410B}"/>
                </a:ext>
              </a:extLst>
            </p:cNvPr>
            <p:cNvCxnSpPr>
              <a:cxnSpLocks/>
            </p:cNvCxnSpPr>
            <p:nvPr/>
          </p:nvCxnSpPr>
          <p:spPr>
            <a:xfrm flipV="1">
              <a:off x="7843976" y="4279340"/>
              <a:ext cx="0" cy="648846"/>
            </a:xfrm>
            <a:prstGeom prst="straightConnector1">
              <a:avLst/>
            </a:prstGeom>
            <a:noFill/>
            <a:ln w="57150" cap="flat" cmpd="sng" algn="ctr">
              <a:solidFill>
                <a:srgbClr val="0078D7"/>
              </a:solidFill>
              <a:prstDash val="solid"/>
              <a:round/>
              <a:headEnd type="none" w="med" len="med"/>
              <a:tailEnd type="arrow" w="med" len="med"/>
            </a:ln>
            <a:effectLst/>
          </p:spPr>
        </p:cxnSp>
        <p:cxnSp>
          <p:nvCxnSpPr>
            <p:cNvPr id="35" name="Straight Arrow Connector 34">
              <a:extLst>
                <a:ext uri="{FF2B5EF4-FFF2-40B4-BE49-F238E27FC236}">
                  <a16:creationId xmlns:a16="http://schemas.microsoft.com/office/drawing/2014/main" id="{5883AE32-E315-41A2-9584-5C2DFF135E1B}"/>
                </a:ext>
              </a:extLst>
            </p:cNvPr>
            <p:cNvCxnSpPr>
              <a:cxnSpLocks/>
            </p:cNvCxnSpPr>
            <p:nvPr/>
          </p:nvCxnSpPr>
          <p:spPr>
            <a:xfrm>
              <a:off x="5864622" y="2094261"/>
              <a:ext cx="669640" cy="279288"/>
            </a:xfrm>
            <a:prstGeom prst="straightConnector1">
              <a:avLst/>
            </a:prstGeom>
            <a:noFill/>
            <a:ln w="57150" cap="flat" cmpd="sng" algn="ctr">
              <a:solidFill>
                <a:srgbClr val="0078D7"/>
              </a:solidFill>
              <a:prstDash val="solid"/>
              <a:round/>
              <a:headEnd type="none" w="med" len="med"/>
              <a:tailEnd type="arrow" w="med" len="med"/>
            </a:ln>
            <a:effectLst/>
          </p:spPr>
        </p:cxnSp>
        <p:cxnSp>
          <p:nvCxnSpPr>
            <p:cNvPr id="36" name="Straight Arrow Connector 35">
              <a:extLst>
                <a:ext uri="{FF2B5EF4-FFF2-40B4-BE49-F238E27FC236}">
                  <a16:creationId xmlns:a16="http://schemas.microsoft.com/office/drawing/2014/main" id="{54FB1CB3-A342-46A1-855F-1D2BDA05C5A3}"/>
                </a:ext>
              </a:extLst>
            </p:cNvPr>
            <p:cNvCxnSpPr>
              <a:cxnSpLocks/>
            </p:cNvCxnSpPr>
            <p:nvPr/>
          </p:nvCxnSpPr>
          <p:spPr>
            <a:xfrm flipH="1" flipV="1">
              <a:off x="6224413" y="2024084"/>
              <a:ext cx="538089" cy="254729"/>
            </a:xfrm>
            <a:prstGeom prst="straightConnector1">
              <a:avLst/>
            </a:prstGeom>
            <a:noFill/>
            <a:ln w="57150" cap="flat" cmpd="sng" algn="ctr">
              <a:solidFill>
                <a:srgbClr val="0078D7"/>
              </a:solidFill>
              <a:prstDash val="solid"/>
              <a:round/>
              <a:headEnd type="none" w="med" len="med"/>
              <a:tailEnd type="arrow" w="med" len="med"/>
            </a:ln>
            <a:effectLst/>
          </p:spPr>
        </p:cxnSp>
        <p:pic>
          <p:nvPicPr>
            <p:cNvPr id="37" name="Picture 36">
              <a:extLst>
                <a:ext uri="{FF2B5EF4-FFF2-40B4-BE49-F238E27FC236}">
                  <a16:creationId xmlns:a16="http://schemas.microsoft.com/office/drawing/2014/main" id="{6DC1686B-33AD-4949-8451-B93C53C7D0F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871467" y="1587652"/>
              <a:ext cx="871154" cy="862655"/>
            </a:xfrm>
            <a:prstGeom prst="rect">
              <a:avLst/>
            </a:prstGeom>
          </p:spPr>
        </p:pic>
        <p:pic>
          <p:nvPicPr>
            <p:cNvPr id="38" name="Picture 37">
              <a:extLst>
                <a:ext uri="{FF2B5EF4-FFF2-40B4-BE49-F238E27FC236}">
                  <a16:creationId xmlns:a16="http://schemas.microsoft.com/office/drawing/2014/main" id="{C64956B1-F453-44EB-8BEB-9B50CB7FE0A2}"/>
                </a:ext>
              </a:extLst>
            </p:cNvPr>
            <p:cNvPicPr>
              <a:picLocks noChangeAspect="1"/>
            </p:cNvPicPr>
            <p:nvPr/>
          </p:nvPicPr>
          <p:blipFill>
            <a:blip r:embed="rId3"/>
            <a:stretch>
              <a:fillRect/>
            </a:stretch>
          </p:blipFill>
          <p:spPr>
            <a:xfrm>
              <a:off x="3549382" y="2429025"/>
              <a:ext cx="1037078" cy="680094"/>
            </a:xfrm>
            <a:prstGeom prst="rect">
              <a:avLst/>
            </a:prstGeom>
          </p:spPr>
        </p:pic>
        <p:sp>
          <p:nvSpPr>
            <p:cNvPr id="39" name="TextBox 179">
              <a:extLst>
                <a:ext uri="{FF2B5EF4-FFF2-40B4-BE49-F238E27FC236}">
                  <a16:creationId xmlns:a16="http://schemas.microsoft.com/office/drawing/2014/main" id="{9DE68E2E-7EAC-46B4-811D-46B094680528}"/>
                </a:ext>
              </a:extLst>
            </p:cNvPr>
            <p:cNvSpPr txBox="1"/>
            <p:nvPr/>
          </p:nvSpPr>
          <p:spPr>
            <a:xfrm>
              <a:off x="3535047" y="2586641"/>
              <a:ext cx="992750" cy="549518"/>
            </a:xfrm>
            <a:prstGeom prst="rect">
              <a:avLst/>
            </a:prstGeom>
            <a:noFill/>
            <a:ln>
              <a:noFill/>
            </a:ln>
          </p:spPr>
          <p:txBody>
            <a:bodyPr wrap="none" lIns="134387" tIns="107510" rIns="134387" bIns="107510" rtlCol="0">
              <a:spAutoFit/>
            </a:bodyPr>
            <a:lstStyle/>
            <a:p>
              <a:pPr lvl="0" algn="ctr" defTabSz="684845">
                <a:lnSpc>
                  <a:spcPct val="90000"/>
                </a:lnSpc>
                <a:spcAft>
                  <a:spcPts val="441"/>
                </a:spcAft>
                <a:defRPr/>
              </a:pPr>
              <a:r>
                <a:rPr lang="en-US" sz="1200" kern="0" dirty="0">
                  <a:solidFill>
                    <a:srgbClr val="FFFFFF"/>
                  </a:solidFill>
                  <a:latin typeface="Segoe UI Semilight"/>
                </a:rPr>
                <a:t>Third party</a:t>
              </a:r>
              <a:br>
                <a:rPr lang="en-US" sz="1200" kern="0" dirty="0">
                  <a:solidFill>
                    <a:srgbClr val="FFFFFF"/>
                  </a:solidFill>
                  <a:latin typeface="Segoe UI Semilight"/>
                </a:rPr>
              </a:br>
              <a:r>
                <a:rPr lang="en-US" sz="1200" kern="0" dirty="0">
                  <a:solidFill>
                    <a:srgbClr val="FFFFFF"/>
                  </a:solidFill>
                  <a:latin typeface="Segoe UI Semilight"/>
                </a:rPr>
                <a:t>clouds</a:t>
              </a:r>
            </a:p>
          </p:txBody>
        </p:sp>
        <p:cxnSp>
          <p:nvCxnSpPr>
            <p:cNvPr id="40" name="Straight Arrow Connector 39">
              <a:extLst>
                <a:ext uri="{FF2B5EF4-FFF2-40B4-BE49-F238E27FC236}">
                  <a16:creationId xmlns:a16="http://schemas.microsoft.com/office/drawing/2014/main" id="{C52F2916-89BA-4C42-92B3-A7D2E38669D2}"/>
                </a:ext>
              </a:extLst>
            </p:cNvPr>
            <p:cNvCxnSpPr>
              <a:cxnSpLocks/>
            </p:cNvCxnSpPr>
            <p:nvPr/>
          </p:nvCxnSpPr>
          <p:spPr>
            <a:xfrm>
              <a:off x="4686030" y="2893934"/>
              <a:ext cx="1320433" cy="563263"/>
            </a:xfrm>
            <a:prstGeom prst="straightConnector1">
              <a:avLst/>
            </a:prstGeom>
            <a:noFill/>
            <a:ln w="57150" cap="flat" cmpd="sng" algn="ctr">
              <a:solidFill>
                <a:srgbClr val="0078D7"/>
              </a:solidFill>
              <a:prstDash val="solid"/>
              <a:round/>
              <a:headEnd type="none" w="med" len="med"/>
              <a:tailEnd type="arrow" w="med" len="med"/>
            </a:ln>
            <a:effectLst/>
          </p:spPr>
        </p:cxnSp>
        <p:cxnSp>
          <p:nvCxnSpPr>
            <p:cNvPr id="41" name="Straight Arrow Connector 40">
              <a:extLst>
                <a:ext uri="{FF2B5EF4-FFF2-40B4-BE49-F238E27FC236}">
                  <a16:creationId xmlns:a16="http://schemas.microsoft.com/office/drawing/2014/main" id="{8605EB18-81E8-4EF2-8D08-47C9962251A8}"/>
                </a:ext>
              </a:extLst>
            </p:cNvPr>
            <p:cNvCxnSpPr>
              <a:cxnSpLocks/>
            </p:cNvCxnSpPr>
            <p:nvPr/>
          </p:nvCxnSpPr>
          <p:spPr>
            <a:xfrm flipH="1" flipV="1">
              <a:off x="4599594" y="2610995"/>
              <a:ext cx="1393735" cy="602050"/>
            </a:xfrm>
            <a:prstGeom prst="straightConnector1">
              <a:avLst/>
            </a:prstGeom>
            <a:noFill/>
            <a:ln w="57150" cap="flat" cmpd="sng" algn="ctr">
              <a:solidFill>
                <a:srgbClr val="0078D7"/>
              </a:solidFill>
              <a:prstDash val="solid"/>
              <a:round/>
              <a:headEnd type="none" w="med" len="med"/>
              <a:tailEnd type="arrow" w="med" len="med"/>
            </a:ln>
            <a:effectLst/>
          </p:spPr>
        </p:cxnSp>
      </p:grpSp>
    </p:spTree>
    <p:extLst>
      <p:ext uri="{BB962C8B-B14F-4D97-AF65-F5344CB8AC3E}">
        <p14:creationId xmlns:p14="http://schemas.microsoft.com/office/powerpoint/2010/main" val="679575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4fded31c-5a68-405a-9357-b5389f5235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E685-BA5F-4272-98F1-2912FBC60CD9}"/>
              </a:ext>
            </a:extLst>
          </p:cNvPr>
          <p:cNvSpPr>
            <a:spLocks noGrp="1"/>
          </p:cNvSpPr>
          <p:nvPr>
            <p:ph type="title"/>
          </p:nvPr>
        </p:nvSpPr>
        <p:spPr/>
        <p:txBody>
          <a:bodyPr/>
          <a:lstStyle/>
          <a:p>
            <a:r>
              <a:rPr lang="en-US" dirty="0"/>
              <a:t>Azure Automation Desired State Configuration</a:t>
            </a:r>
          </a:p>
        </p:txBody>
      </p:sp>
      <p:sp>
        <p:nvSpPr>
          <p:cNvPr id="4" name="Content Placeholder 2">
            <a:extLst>
              <a:ext uri="{FF2B5EF4-FFF2-40B4-BE49-F238E27FC236}">
                <a16:creationId xmlns:a16="http://schemas.microsoft.com/office/drawing/2014/main" id="{A1540ACC-3FE0-46B7-B110-E88AA2C2884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Host DSC Scripts and clients pull their configurations automatically </a:t>
            </a:r>
          </a:p>
          <a:p>
            <a:pPr lvl="0"/>
            <a:r>
              <a:rPr lang="en-US" b="0" kern="0" dirty="0">
                <a:solidFill>
                  <a:srgbClr val="000000"/>
                </a:solidFill>
              </a:rPr>
              <a:t>Support for cloud or on-premises VMs and hosts</a:t>
            </a:r>
          </a:p>
          <a:p>
            <a:pPr lvl="0"/>
            <a:r>
              <a:rPr lang="en-US" b="0" kern="0" dirty="0">
                <a:solidFill>
                  <a:srgbClr val="000000"/>
                </a:solidFill>
              </a:rPr>
              <a:t>Simple onboard process for Azure Virtual Machines</a:t>
            </a:r>
          </a:p>
          <a:p>
            <a:pPr lvl="0"/>
            <a:endParaRPr lang="en-US" b="0" kern="0" dirty="0">
              <a:solidFill>
                <a:srgbClr val="000000"/>
              </a:solidFill>
            </a:endParaRPr>
          </a:p>
          <a:p>
            <a:pPr lvl="0"/>
            <a:r>
              <a:rPr lang="en-US" b="0" kern="0" dirty="0">
                <a:solidFill>
                  <a:srgbClr val="000000"/>
                </a:solidFill>
              </a:rPr>
              <a:t>Characteristics &amp; Use Cases:</a:t>
            </a:r>
          </a:p>
          <a:p>
            <a:pPr lvl="1"/>
            <a:r>
              <a:rPr lang="en-US" b="0" kern="0" dirty="0">
                <a:solidFill>
                  <a:srgbClr val="000000"/>
                </a:solidFill>
              </a:rPr>
              <a:t>Import, Authoring, Compiling</a:t>
            </a:r>
          </a:p>
          <a:p>
            <a:pPr lvl="1"/>
            <a:r>
              <a:rPr lang="en-US" b="0" kern="0" dirty="0">
                <a:solidFill>
                  <a:srgbClr val="000000"/>
                </a:solidFill>
              </a:rPr>
              <a:t>Integrated source control, </a:t>
            </a:r>
          </a:p>
          <a:p>
            <a:pPr lvl="1"/>
            <a:r>
              <a:rPr lang="en-US" b="0" kern="0" dirty="0">
                <a:solidFill>
                  <a:srgbClr val="000000"/>
                </a:solidFill>
              </a:rPr>
              <a:t>Controlled Distribution to nodes</a:t>
            </a:r>
          </a:p>
          <a:p>
            <a:pPr lvl="1"/>
            <a:r>
              <a:rPr lang="en-US" b="0" kern="0" dirty="0">
                <a:solidFill>
                  <a:srgbClr val="000000"/>
                </a:solidFill>
              </a:rPr>
              <a:t>Reporting</a:t>
            </a:r>
          </a:p>
          <a:p>
            <a:pPr lvl="0"/>
            <a:endParaRPr lang="en-US" b="0" kern="0" dirty="0">
              <a:solidFill>
                <a:srgbClr val="000000"/>
              </a:solidFill>
            </a:endParaRPr>
          </a:p>
          <a:p>
            <a:pPr lvl="0"/>
            <a:endParaRPr lang="en-US" b="0" kern="0" dirty="0">
              <a:solidFill>
                <a:srgbClr val="000000"/>
              </a:solidFill>
            </a:endParaRPr>
          </a:p>
        </p:txBody>
      </p:sp>
    </p:spTree>
    <p:extLst>
      <p:ext uri="{BB962C8B-B14F-4D97-AF65-F5344CB8AC3E}">
        <p14:creationId xmlns:p14="http://schemas.microsoft.com/office/powerpoint/2010/main" val="2601806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9f6f48a0-6d57-4c0e-bdbf-4b7e56ad027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3EE0-B03E-450A-94A9-A7D5FD6454D7}"/>
              </a:ext>
            </a:extLst>
          </p:cNvPr>
          <p:cNvSpPr>
            <a:spLocks noGrp="1"/>
          </p:cNvSpPr>
          <p:nvPr>
            <p:ph type="title"/>
          </p:nvPr>
        </p:nvSpPr>
        <p:spPr/>
        <p:txBody>
          <a:bodyPr/>
          <a:lstStyle/>
          <a:p>
            <a:r>
              <a:rPr lang="en-US" dirty="0"/>
              <a:t>Desired State Configuration</a:t>
            </a:r>
          </a:p>
        </p:txBody>
      </p:sp>
      <p:sp>
        <p:nvSpPr>
          <p:cNvPr id="4" name="Content Placeholder 2">
            <a:extLst>
              <a:ext uri="{FF2B5EF4-FFF2-40B4-BE49-F238E27FC236}">
                <a16:creationId xmlns:a16="http://schemas.microsoft.com/office/drawing/2014/main" id="{217E22EF-1CCE-494A-85F1-E3CC7886F6E8}"/>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ts val="0"/>
              </a:spcBef>
              <a:buNone/>
            </a:pPr>
            <a:r>
              <a:rPr lang="en-US" b="0" kern="0" dirty="0">
                <a:solidFill>
                  <a:srgbClr val="000000"/>
                </a:solidFill>
              </a:rPr>
              <a:t>Automation DSC can be used to manage various machines: </a:t>
            </a:r>
          </a:p>
          <a:p>
            <a:pPr lvl="0"/>
            <a:r>
              <a:rPr lang="en-US" b="0" kern="0" dirty="0">
                <a:solidFill>
                  <a:srgbClr val="000000"/>
                </a:solidFill>
              </a:rPr>
              <a:t>Azure virtual machines running Windows or Linux</a:t>
            </a:r>
          </a:p>
          <a:p>
            <a:pPr lvl="0"/>
            <a:r>
              <a:rPr lang="en-US" b="0" kern="0" dirty="0">
                <a:solidFill>
                  <a:srgbClr val="000000"/>
                </a:solidFill>
              </a:rPr>
              <a:t>Amazon Web Services (AWS) virtual machines running Windows or Linux</a:t>
            </a:r>
          </a:p>
          <a:p>
            <a:pPr lvl="0"/>
            <a:r>
              <a:rPr lang="en-US" b="0" kern="0" dirty="0">
                <a:solidFill>
                  <a:srgbClr val="000000"/>
                </a:solidFill>
              </a:rPr>
              <a:t>Physical/virtual Windows computers on-premises, or in a cloud other than Azure or AWS</a:t>
            </a:r>
          </a:p>
          <a:p>
            <a:pPr lvl="0"/>
            <a:r>
              <a:rPr lang="en-US" b="0" kern="0" dirty="0">
                <a:solidFill>
                  <a:srgbClr val="000000"/>
                </a:solidFill>
              </a:rPr>
              <a:t>Physical/virtual Linux computers on-premises, or in a cloud other than Azure or AWS</a:t>
            </a:r>
          </a:p>
          <a:p>
            <a:pPr marL="0" lvl="0" indent="0">
              <a:buNone/>
            </a:pPr>
            <a:endParaRPr lang="en-US" b="0" kern="0" dirty="0">
              <a:solidFill>
                <a:srgbClr val="000000"/>
              </a:solidFill>
            </a:endParaRPr>
          </a:p>
        </p:txBody>
      </p:sp>
    </p:spTree>
    <p:extLst>
      <p:ext uri="{BB962C8B-B14F-4D97-AF65-F5344CB8AC3E}">
        <p14:creationId xmlns:p14="http://schemas.microsoft.com/office/powerpoint/2010/main" val="3554863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713fe68d-a4da-4af8-ba9c-ec41525a5d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FBBC-6FFE-4D57-912A-B521C04A51CB}"/>
              </a:ext>
            </a:extLst>
          </p:cNvPr>
          <p:cNvSpPr>
            <a:spLocks noGrp="1"/>
          </p:cNvSpPr>
          <p:nvPr>
            <p:ph type="title"/>
          </p:nvPr>
        </p:nvSpPr>
        <p:spPr/>
        <p:txBody>
          <a:bodyPr/>
          <a:lstStyle/>
          <a:p>
            <a:r>
              <a:rPr lang="en-US" dirty="0"/>
              <a:t>Desired State Configuration</a:t>
            </a:r>
          </a:p>
        </p:txBody>
      </p:sp>
      <p:sp>
        <p:nvSpPr>
          <p:cNvPr id="7" name="Content Placeholder 2">
            <a:extLst>
              <a:ext uri="{FF2B5EF4-FFF2-40B4-BE49-F238E27FC236}">
                <a16:creationId xmlns:a16="http://schemas.microsoft.com/office/drawing/2014/main" id="{1186C053-4C35-4E25-AB8B-FC4F9A901AFB}"/>
              </a:ext>
            </a:extLst>
          </p:cNvPr>
          <p:cNvSpPr txBox="1">
            <a:spLocks/>
          </p:cNvSpPr>
          <p:nvPr/>
        </p:nvSpPr>
        <p:spPr bwMode="auto">
          <a:xfrm>
            <a:off x="458788" y="1021215"/>
            <a:ext cx="5800122"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b="0" kern="0" dirty="0"/>
              <a:t>Built-in integration with on-premises systems and PowerShell DSC nodes</a:t>
            </a:r>
          </a:p>
          <a:p>
            <a:pPr lvl="1"/>
            <a:r>
              <a:rPr lang="en-US" sz="2000" b="0" kern="0" dirty="0"/>
              <a:t>Run Azure Automation runbooks </a:t>
            </a:r>
            <a:br>
              <a:rPr lang="en-US" sz="2000" b="0" kern="0" dirty="0"/>
            </a:br>
            <a:r>
              <a:rPr lang="en-US" sz="2000" b="0" kern="0" dirty="0"/>
              <a:t>on-premises</a:t>
            </a:r>
          </a:p>
          <a:p>
            <a:pPr lvl="1"/>
            <a:r>
              <a:rPr lang="en-US" sz="2000" b="0" kern="0" dirty="0"/>
              <a:t>Automation accessible via new REST API (including GitHub, VSO and ARM)</a:t>
            </a:r>
          </a:p>
          <a:p>
            <a:pPr lvl="1"/>
            <a:r>
              <a:rPr lang="en-US" sz="2000" b="0" kern="0" dirty="0"/>
              <a:t>Graphical workflow-authoring tool </a:t>
            </a:r>
          </a:p>
          <a:p>
            <a:pPr lvl="1"/>
            <a:r>
              <a:rPr lang="en-US" sz="2000" b="0" kern="0" dirty="0"/>
              <a:t>Runbook Management from the new Microsoft Azure portal</a:t>
            </a:r>
          </a:p>
          <a:p>
            <a:endParaRPr lang="en-US" sz="2400" b="0" kern="0" dirty="0"/>
          </a:p>
          <a:p>
            <a:endParaRPr lang="en-US" sz="2400" b="0" kern="0" dirty="0"/>
          </a:p>
          <a:p>
            <a:endParaRPr lang="en-US" sz="2400" b="0" kern="0" dirty="0"/>
          </a:p>
        </p:txBody>
      </p:sp>
      <p:grpSp>
        <p:nvGrpSpPr>
          <p:cNvPr id="3" name="Group 2" descr="DSC in the Azure portal">
            <a:extLst>
              <a:ext uri="{FF2B5EF4-FFF2-40B4-BE49-F238E27FC236}">
                <a16:creationId xmlns:a16="http://schemas.microsoft.com/office/drawing/2014/main" id="{C1F73532-E7EA-4561-9B01-AB90927231C8}"/>
              </a:ext>
            </a:extLst>
          </p:cNvPr>
          <p:cNvGrpSpPr/>
          <p:nvPr/>
        </p:nvGrpSpPr>
        <p:grpSpPr>
          <a:xfrm>
            <a:off x="2973426" y="1430169"/>
            <a:ext cx="5604518" cy="5268709"/>
            <a:chOff x="2973426" y="1430169"/>
            <a:chExt cx="5604518" cy="5268709"/>
          </a:xfrm>
        </p:grpSpPr>
        <p:pic>
          <p:nvPicPr>
            <p:cNvPr id="8" name="Picture 7">
              <a:extLst>
                <a:ext uri="{FF2B5EF4-FFF2-40B4-BE49-F238E27FC236}">
                  <a16:creationId xmlns:a16="http://schemas.microsoft.com/office/drawing/2014/main" id="{E8809769-73E2-491B-B108-0C6029335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426" y="3984190"/>
              <a:ext cx="5604518" cy="2714688"/>
            </a:xfrm>
            <a:prstGeom prst="rect">
              <a:avLst/>
            </a:prstGeom>
          </p:spPr>
        </p:pic>
        <p:pic>
          <p:nvPicPr>
            <p:cNvPr id="9" name="Picture 8">
              <a:extLst>
                <a:ext uri="{FF2B5EF4-FFF2-40B4-BE49-F238E27FC236}">
                  <a16:creationId xmlns:a16="http://schemas.microsoft.com/office/drawing/2014/main" id="{0CEF0BE5-DBD7-450C-92FE-C3E6317A8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5938" y="1430169"/>
              <a:ext cx="2082006" cy="2082006"/>
            </a:xfrm>
            <a:prstGeom prst="rect">
              <a:avLst/>
            </a:prstGeom>
          </p:spPr>
        </p:pic>
      </p:grpSp>
    </p:spTree>
    <p:extLst>
      <p:ext uri="{BB962C8B-B14F-4D97-AF65-F5344CB8AC3E}">
        <p14:creationId xmlns:p14="http://schemas.microsoft.com/office/powerpoint/2010/main" val="3291036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05ba66e1-31ba-4b19-87b4-4e1b84f90ca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63D0-CA54-4304-A2F6-F5E6CED5447F}"/>
              </a:ext>
            </a:extLst>
          </p:cNvPr>
          <p:cNvSpPr>
            <a:spLocks noGrp="1"/>
          </p:cNvSpPr>
          <p:nvPr>
            <p:ph type="title"/>
          </p:nvPr>
        </p:nvSpPr>
        <p:spPr/>
        <p:txBody>
          <a:bodyPr/>
          <a:lstStyle/>
          <a:p>
            <a:r>
              <a:rPr lang="en-US" dirty="0"/>
              <a:t>Hybrid Runbook Worker</a:t>
            </a:r>
          </a:p>
        </p:txBody>
      </p:sp>
      <p:sp>
        <p:nvSpPr>
          <p:cNvPr id="4" name="Content Placeholder 2">
            <a:extLst>
              <a:ext uri="{FF2B5EF4-FFF2-40B4-BE49-F238E27FC236}">
                <a16:creationId xmlns:a16="http://schemas.microsoft.com/office/drawing/2014/main" id="{7641BAE6-0D87-485C-9C35-1FEBEF911EAB}"/>
              </a:ext>
            </a:extLst>
          </p:cNvPr>
          <p:cNvSpPr txBox="1">
            <a:spLocks/>
          </p:cNvSpPr>
          <p:nvPr/>
        </p:nvSpPr>
        <p:spPr>
          <a:xfrm>
            <a:off x="458787" y="1021215"/>
            <a:ext cx="7360909" cy="232029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000" b="0" kern="0" dirty="0">
                <a:solidFill>
                  <a:srgbClr val="000000"/>
                </a:solidFill>
              </a:rPr>
              <a:t>An on-prem server running MS Mgmt Agent</a:t>
            </a:r>
          </a:p>
          <a:p>
            <a:pPr lvl="0"/>
            <a:r>
              <a:rPr lang="en-US" sz="2000" b="0" kern="0" dirty="0">
                <a:solidFill>
                  <a:srgbClr val="000000"/>
                </a:solidFill>
              </a:rPr>
              <a:t>Executes runbooks downloaded from AA</a:t>
            </a:r>
          </a:p>
          <a:p>
            <a:pPr lvl="0"/>
            <a:r>
              <a:rPr lang="en-US" sz="2000" b="0" kern="0" dirty="0">
                <a:solidFill>
                  <a:srgbClr val="000000"/>
                </a:solidFill>
              </a:rPr>
              <a:t>Reports results back to AA and OMS</a:t>
            </a:r>
          </a:p>
          <a:p>
            <a:pPr lvl="0"/>
            <a:r>
              <a:rPr lang="en-US" sz="2000" b="0" kern="0" dirty="0">
                <a:solidFill>
                  <a:srgbClr val="000000"/>
                </a:solidFill>
              </a:rPr>
              <a:t>Can be deployed in groups for high availability  </a:t>
            </a:r>
          </a:p>
          <a:p>
            <a:pPr lvl="0"/>
            <a:r>
              <a:rPr lang="en-US" sz="2000" b="0" kern="0" dirty="0">
                <a:solidFill>
                  <a:srgbClr val="000000"/>
                </a:solidFill>
              </a:rPr>
              <a:t>Requires no ports (outside-in)</a:t>
            </a:r>
          </a:p>
        </p:txBody>
      </p:sp>
      <p:grpSp>
        <p:nvGrpSpPr>
          <p:cNvPr id="5" name="Group 4" descr="Runbook Worker workflow">
            <a:extLst>
              <a:ext uri="{FF2B5EF4-FFF2-40B4-BE49-F238E27FC236}">
                <a16:creationId xmlns:a16="http://schemas.microsoft.com/office/drawing/2014/main" id="{668AF0CA-79EF-417B-93E8-1D89E1AE98E4}"/>
              </a:ext>
            </a:extLst>
          </p:cNvPr>
          <p:cNvGrpSpPr/>
          <p:nvPr/>
        </p:nvGrpSpPr>
        <p:grpSpPr>
          <a:xfrm>
            <a:off x="2733196" y="3105427"/>
            <a:ext cx="6174322" cy="3601346"/>
            <a:chOff x="1692671" y="2380213"/>
            <a:chExt cx="7272149" cy="4241684"/>
          </a:xfrm>
        </p:grpSpPr>
        <p:sp>
          <p:nvSpPr>
            <p:cNvPr id="6" name="Rectangle 5">
              <a:extLst>
                <a:ext uri="{FF2B5EF4-FFF2-40B4-BE49-F238E27FC236}">
                  <a16:creationId xmlns:a16="http://schemas.microsoft.com/office/drawing/2014/main" id="{6B8DAA89-26A2-4B88-A116-5C2EE11A5311}"/>
                </a:ext>
              </a:extLst>
            </p:cNvPr>
            <p:cNvSpPr/>
            <p:nvPr/>
          </p:nvSpPr>
          <p:spPr>
            <a:xfrm>
              <a:off x="1692671" y="2380213"/>
              <a:ext cx="7272148" cy="922859"/>
            </a:xfrm>
            <a:prstGeom prst="rect">
              <a:avLst/>
            </a:prstGeom>
            <a:solidFill>
              <a:srgbClr val="DC5A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4347" tIns="62174" rIns="124347" bIns="6217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4400"/>
              <a:endParaRPr lang="en-US" dirty="0">
                <a:solidFill>
                  <a:srgbClr val="FFFFFF"/>
                </a:solidFill>
              </a:endParaRPr>
            </a:p>
          </p:txBody>
        </p:sp>
        <p:sp>
          <p:nvSpPr>
            <p:cNvPr id="7" name="Rectangle 6">
              <a:extLst>
                <a:ext uri="{FF2B5EF4-FFF2-40B4-BE49-F238E27FC236}">
                  <a16:creationId xmlns:a16="http://schemas.microsoft.com/office/drawing/2014/main" id="{8E4F5A8F-07B2-4650-AD1E-9E5047430E8E}"/>
                </a:ext>
              </a:extLst>
            </p:cNvPr>
            <p:cNvSpPr/>
            <p:nvPr/>
          </p:nvSpPr>
          <p:spPr>
            <a:xfrm>
              <a:off x="1692672" y="3349991"/>
              <a:ext cx="7272148" cy="32719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4347" tIns="62174" rIns="124347" bIns="6217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4400"/>
              <a:endParaRPr lang="en-US" dirty="0">
                <a:solidFill>
                  <a:srgbClr val="FFFFFF"/>
                </a:solidFill>
              </a:endParaRPr>
            </a:p>
          </p:txBody>
        </p:sp>
        <p:sp>
          <p:nvSpPr>
            <p:cNvPr id="8" name="TextBox 11">
              <a:extLst>
                <a:ext uri="{FF2B5EF4-FFF2-40B4-BE49-F238E27FC236}">
                  <a16:creationId xmlns:a16="http://schemas.microsoft.com/office/drawing/2014/main" id="{9E14296B-E26E-47AD-854F-2323ACBCCAAC}"/>
                </a:ext>
              </a:extLst>
            </p:cNvPr>
            <p:cNvSpPr txBox="1"/>
            <p:nvPr/>
          </p:nvSpPr>
          <p:spPr>
            <a:xfrm>
              <a:off x="6434217" y="4224384"/>
              <a:ext cx="2249474" cy="61625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a:r>
                <a:rPr lang="en-US" sz="1400" dirty="0">
                  <a:solidFill>
                    <a:srgbClr val="000000">
                      <a:lumMod val="85000"/>
                      <a:lumOff val="15000"/>
                    </a:srgbClr>
                  </a:solidFill>
                  <a:latin typeface="Verdana" pitchFamily="34" charset="0"/>
                  <a:cs typeface="Arial" charset="0"/>
                </a:rPr>
                <a:t>Azure Automation </a:t>
              </a:r>
            </a:p>
          </p:txBody>
        </p:sp>
        <p:sp>
          <p:nvSpPr>
            <p:cNvPr id="9" name="TextBox 12">
              <a:extLst>
                <a:ext uri="{FF2B5EF4-FFF2-40B4-BE49-F238E27FC236}">
                  <a16:creationId xmlns:a16="http://schemas.microsoft.com/office/drawing/2014/main" id="{C1D9757C-0B23-4D7C-ADBA-7E55149FE26C}"/>
                </a:ext>
              </a:extLst>
            </p:cNvPr>
            <p:cNvSpPr txBox="1"/>
            <p:nvPr/>
          </p:nvSpPr>
          <p:spPr>
            <a:xfrm>
              <a:off x="6474227" y="5584220"/>
              <a:ext cx="2169458" cy="87000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a:r>
                <a:rPr lang="en-US" sz="1400" dirty="0">
                  <a:solidFill>
                    <a:srgbClr val="000000">
                      <a:lumMod val="85000"/>
                      <a:lumOff val="15000"/>
                    </a:srgbClr>
                  </a:solidFill>
                  <a:latin typeface="Verdana" pitchFamily="34" charset="0"/>
                  <a:cs typeface="Arial" charset="0"/>
                </a:rPr>
                <a:t>Operations </a:t>
              </a:r>
            </a:p>
            <a:p>
              <a:pPr lvl="0" algn="ctr" defTabSz="914400"/>
              <a:r>
                <a:rPr lang="en-US" sz="1400" dirty="0">
                  <a:solidFill>
                    <a:srgbClr val="000000">
                      <a:lumMod val="85000"/>
                      <a:lumOff val="15000"/>
                    </a:srgbClr>
                  </a:solidFill>
                  <a:latin typeface="Verdana" pitchFamily="34" charset="0"/>
                  <a:cs typeface="Arial" charset="0"/>
                </a:rPr>
                <a:t>Management Suite </a:t>
              </a:r>
            </a:p>
          </p:txBody>
        </p:sp>
        <p:sp>
          <p:nvSpPr>
            <p:cNvPr id="10" name="TextBox 14">
              <a:extLst>
                <a:ext uri="{FF2B5EF4-FFF2-40B4-BE49-F238E27FC236}">
                  <a16:creationId xmlns:a16="http://schemas.microsoft.com/office/drawing/2014/main" id="{5E8796E5-0D7B-4112-8933-66CC40185EAE}"/>
                </a:ext>
              </a:extLst>
            </p:cNvPr>
            <p:cNvSpPr txBox="1"/>
            <p:nvPr/>
          </p:nvSpPr>
          <p:spPr>
            <a:xfrm>
              <a:off x="2051846" y="5833967"/>
              <a:ext cx="2249474" cy="61625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a:r>
                <a:rPr lang="en-US" sz="1400" dirty="0">
                  <a:solidFill>
                    <a:srgbClr val="000000">
                      <a:lumMod val="85000"/>
                      <a:lumOff val="15000"/>
                    </a:srgbClr>
                  </a:solidFill>
                  <a:latin typeface="Verdana" pitchFamily="34" charset="0"/>
                  <a:cs typeface="Arial" charset="0"/>
                </a:rPr>
                <a:t>Hybrid Runbook Worker </a:t>
              </a:r>
            </a:p>
          </p:txBody>
        </p:sp>
        <p:cxnSp>
          <p:nvCxnSpPr>
            <p:cNvPr id="11" name="Straight Arrow Connector 10">
              <a:extLst>
                <a:ext uri="{FF2B5EF4-FFF2-40B4-BE49-F238E27FC236}">
                  <a16:creationId xmlns:a16="http://schemas.microsoft.com/office/drawing/2014/main" id="{B51EF722-5696-4046-A197-1F0C595C5196}"/>
                </a:ext>
              </a:extLst>
            </p:cNvPr>
            <p:cNvCxnSpPr/>
            <p:nvPr/>
          </p:nvCxnSpPr>
          <p:spPr>
            <a:xfrm flipH="1">
              <a:off x="4538787" y="4176005"/>
              <a:ext cx="1661657"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008271-52F3-46BF-8CF2-7DD37402ECD1}"/>
                </a:ext>
              </a:extLst>
            </p:cNvPr>
            <p:cNvCxnSpPr/>
            <p:nvPr/>
          </p:nvCxnSpPr>
          <p:spPr>
            <a:xfrm flipH="1">
              <a:off x="4564669" y="5340973"/>
              <a:ext cx="1661657"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061998-3138-4335-97BF-6A904BE73F88}"/>
                </a:ext>
              </a:extLst>
            </p:cNvPr>
            <p:cNvCxnSpPr/>
            <p:nvPr/>
          </p:nvCxnSpPr>
          <p:spPr>
            <a:xfrm>
              <a:off x="3888166" y="2870475"/>
              <a:ext cx="2807629"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9">
              <a:extLst>
                <a:ext uri="{FF2B5EF4-FFF2-40B4-BE49-F238E27FC236}">
                  <a16:creationId xmlns:a16="http://schemas.microsoft.com/office/drawing/2014/main" id="{336B4556-7A2C-447C-BE86-CC23D5B94285}"/>
                </a:ext>
              </a:extLst>
            </p:cNvPr>
            <p:cNvSpPr txBox="1"/>
            <p:nvPr/>
          </p:nvSpPr>
          <p:spPr>
            <a:xfrm>
              <a:off x="1692671" y="2584728"/>
              <a:ext cx="2249474" cy="43500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a:r>
                <a:rPr lang="en-US" dirty="0">
                  <a:solidFill>
                    <a:srgbClr val="FFFFFF"/>
                  </a:solidFill>
                  <a:latin typeface="Verdana" pitchFamily="34" charset="0"/>
                  <a:cs typeface="Arial" charset="0"/>
                </a:rPr>
                <a:t>On-premises</a:t>
              </a:r>
            </a:p>
          </p:txBody>
        </p:sp>
        <p:pic>
          <p:nvPicPr>
            <p:cNvPr id="15" name="Picture 14">
              <a:extLst>
                <a:ext uri="{FF2B5EF4-FFF2-40B4-BE49-F238E27FC236}">
                  <a16:creationId xmlns:a16="http://schemas.microsoft.com/office/drawing/2014/main" id="{DD5206ED-FB59-465F-800F-5F368DAEA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576" y="2455986"/>
              <a:ext cx="2121244" cy="785646"/>
            </a:xfrm>
            <a:prstGeom prst="rect">
              <a:avLst/>
            </a:prstGeom>
          </p:spPr>
        </p:pic>
        <p:pic>
          <p:nvPicPr>
            <p:cNvPr id="16" name="Picture 15">
              <a:extLst>
                <a:ext uri="{FF2B5EF4-FFF2-40B4-BE49-F238E27FC236}">
                  <a16:creationId xmlns:a16="http://schemas.microsoft.com/office/drawing/2014/main" id="{89966F32-5B7B-43DA-8572-788D6FBA7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8792" y="4780437"/>
              <a:ext cx="780323" cy="780323"/>
            </a:xfrm>
            <a:prstGeom prst="rect">
              <a:avLst/>
            </a:prstGeom>
          </p:spPr>
        </p:pic>
        <p:pic>
          <p:nvPicPr>
            <p:cNvPr id="17" name="Picture 16">
              <a:extLst>
                <a:ext uri="{FF2B5EF4-FFF2-40B4-BE49-F238E27FC236}">
                  <a16:creationId xmlns:a16="http://schemas.microsoft.com/office/drawing/2014/main" id="{F0C394ED-AC24-4960-9CC5-C6019778B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3010" y="3523101"/>
              <a:ext cx="780323" cy="780323"/>
            </a:xfrm>
            <a:prstGeom prst="rect">
              <a:avLst/>
            </a:prstGeom>
          </p:spPr>
        </p:pic>
        <p:pic>
          <p:nvPicPr>
            <p:cNvPr id="18" name="Picture 17">
              <a:extLst>
                <a:ext uri="{FF2B5EF4-FFF2-40B4-BE49-F238E27FC236}">
                  <a16:creationId xmlns:a16="http://schemas.microsoft.com/office/drawing/2014/main" id="{894AED2C-C1CD-48EF-A9A3-5C56BAC4FF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5076" y="4094980"/>
              <a:ext cx="1256718" cy="1256718"/>
            </a:xfrm>
            <a:prstGeom prst="rect">
              <a:avLst/>
            </a:prstGeom>
          </p:spPr>
        </p:pic>
        <p:pic>
          <p:nvPicPr>
            <p:cNvPr id="19" name="Picture 18">
              <a:extLst>
                <a:ext uri="{FF2B5EF4-FFF2-40B4-BE49-F238E27FC236}">
                  <a16:creationId xmlns:a16="http://schemas.microsoft.com/office/drawing/2014/main" id="{E4E04E5E-31C2-445D-953A-182D424678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4412" y="4380097"/>
              <a:ext cx="780323" cy="780323"/>
            </a:xfrm>
            <a:prstGeom prst="rect">
              <a:avLst/>
            </a:prstGeom>
          </p:spPr>
        </p:pic>
        <p:sp>
          <p:nvSpPr>
            <p:cNvPr id="20" name="Rounded Rectangle 13">
              <a:extLst>
                <a:ext uri="{FF2B5EF4-FFF2-40B4-BE49-F238E27FC236}">
                  <a16:creationId xmlns:a16="http://schemas.microsoft.com/office/drawing/2014/main" id="{965DDFDB-1588-4EB2-BA08-B1CE81FE5D8A}"/>
                </a:ext>
              </a:extLst>
            </p:cNvPr>
            <p:cNvSpPr/>
            <p:nvPr/>
          </p:nvSpPr>
          <p:spPr>
            <a:xfrm>
              <a:off x="2880826" y="3761515"/>
              <a:ext cx="1357155" cy="725358"/>
            </a:xfrm>
            <a:prstGeom prst="roundRect">
              <a:avLst/>
            </a:prstGeom>
            <a:solidFill>
              <a:srgbClr val="404040"/>
            </a:solidFill>
            <a:ln w="127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4347" tIns="62174" rIns="124347" bIns="6217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4400"/>
              <a:r>
                <a:rPr lang="en-US" sz="900" dirty="0">
                  <a:solidFill>
                    <a:srgbClr val="FFFFFF"/>
                  </a:solidFill>
                </a:rPr>
                <a:t>Runbook Environment</a:t>
              </a:r>
            </a:p>
          </p:txBody>
        </p:sp>
        <p:sp>
          <p:nvSpPr>
            <p:cNvPr id="21" name="Rounded Rectangle 15">
              <a:extLst>
                <a:ext uri="{FF2B5EF4-FFF2-40B4-BE49-F238E27FC236}">
                  <a16:creationId xmlns:a16="http://schemas.microsoft.com/office/drawing/2014/main" id="{AC47F607-4BBD-48C7-825F-6D6C70532CF9}"/>
                </a:ext>
              </a:extLst>
            </p:cNvPr>
            <p:cNvSpPr/>
            <p:nvPr/>
          </p:nvSpPr>
          <p:spPr>
            <a:xfrm>
              <a:off x="2919990" y="5004986"/>
              <a:ext cx="1357155" cy="725358"/>
            </a:xfrm>
            <a:prstGeom prst="roundRect">
              <a:avLst/>
            </a:prstGeom>
            <a:solidFill>
              <a:srgbClr val="404040"/>
            </a:solidFill>
            <a:ln w="127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4347" tIns="62174" rIns="124347" bIns="6217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4400"/>
              <a:r>
                <a:rPr lang="en-US" sz="1050" dirty="0">
                  <a:solidFill>
                    <a:srgbClr val="FFFFFF"/>
                  </a:solidFill>
                </a:rPr>
                <a:t>Microsoft Mgmt Agent</a:t>
              </a:r>
            </a:p>
          </p:txBody>
        </p:sp>
      </p:grpSp>
    </p:spTree>
    <p:extLst>
      <p:ext uri="{BB962C8B-B14F-4D97-AF65-F5344CB8AC3E}">
        <p14:creationId xmlns:p14="http://schemas.microsoft.com/office/powerpoint/2010/main" val="1211859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01170552-122c-40f9-b191-6f18768e28c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AEB8-CEF8-415F-B03C-A50A1DDFB6D7}"/>
              </a:ext>
            </a:extLst>
          </p:cNvPr>
          <p:cNvSpPr>
            <a:spLocks noGrp="1"/>
          </p:cNvSpPr>
          <p:nvPr>
            <p:ph type="title"/>
          </p:nvPr>
        </p:nvSpPr>
        <p:spPr/>
        <p:txBody>
          <a:bodyPr/>
          <a:lstStyle/>
          <a:p>
            <a:r>
              <a:rPr lang="en-US" dirty="0"/>
              <a:t>Automation Flow</a:t>
            </a:r>
          </a:p>
        </p:txBody>
      </p:sp>
      <p:grpSp>
        <p:nvGrpSpPr>
          <p:cNvPr id="3" name="Group 2" descr="Azure Automation Components">
            <a:extLst>
              <a:ext uri="{FF2B5EF4-FFF2-40B4-BE49-F238E27FC236}">
                <a16:creationId xmlns:a16="http://schemas.microsoft.com/office/drawing/2014/main" id="{5F54BE12-EC0D-4693-9EED-0A4D240F7850}"/>
              </a:ext>
            </a:extLst>
          </p:cNvPr>
          <p:cNvGrpSpPr/>
          <p:nvPr/>
        </p:nvGrpSpPr>
        <p:grpSpPr>
          <a:xfrm>
            <a:off x="175137" y="1417202"/>
            <a:ext cx="8802793" cy="4098213"/>
            <a:chOff x="175137" y="1417202"/>
            <a:chExt cx="8802793" cy="4098213"/>
          </a:xfrm>
        </p:grpSpPr>
        <p:sp>
          <p:nvSpPr>
            <p:cNvPr id="4" name="Rectangle 3">
              <a:extLst>
                <a:ext uri="{FF2B5EF4-FFF2-40B4-BE49-F238E27FC236}">
                  <a16:creationId xmlns:a16="http://schemas.microsoft.com/office/drawing/2014/main" id="{7841EE03-1DF0-4BD3-B161-D805FD826BFC}"/>
                </a:ext>
              </a:extLst>
            </p:cNvPr>
            <p:cNvSpPr/>
            <p:nvPr/>
          </p:nvSpPr>
          <p:spPr>
            <a:xfrm>
              <a:off x="242909" y="1711863"/>
              <a:ext cx="8461717" cy="38035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dirty="0">
                  <a:solidFill>
                    <a:srgbClr val="FFFFFF"/>
                  </a:solidFill>
                  <a:latin typeface="Segoe" panose="020B0502040504020203" pitchFamily="34" charset="0"/>
                </a:rPr>
                <a:t>A</a:t>
              </a:r>
            </a:p>
          </p:txBody>
        </p:sp>
        <p:pic>
          <p:nvPicPr>
            <p:cNvPr id="5" name="Picture 4">
              <a:extLst>
                <a:ext uri="{FF2B5EF4-FFF2-40B4-BE49-F238E27FC236}">
                  <a16:creationId xmlns:a16="http://schemas.microsoft.com/office/drawing/2014/main" id="{FC79C73B-57AA-4BB1-9B1E-199E4FFAB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204" y="1417202"/>
              <a:ext cx="595726" cy="595726"/>
            </a:xfrm>
            <a:prstGeom prst="rect">
              <a:avLst/>
            </a:prstGeom>
          </p:spPr>
        </p:pic>
        <p:sp>
          <p:nvSpPr>
            <p:cNvPr id="6" name="Rectangle: Rounded Corners 5">
              <a:extLst>
                <a:ext uri="{FF2B5EF4-FFF2-40B4-BE49-F238E27FC236}">
                  <a16:creationId xmlns:a16="http://schemas.microsoft.com/office/drawing/2014/main" id="{2BB3BCF8-583D-4260-9CA8-76FF6BD2B785}"/>
                </a:ext>
              </a:extLst>
            </p:cNvPr>
            <p:cNvSpPr/>
            <p:nvPr/>
          </p:nvSpPr>
          <p:spPr>
            <a:xfrm>
              <a:off x="3540024" y="1912327"/>
              <a:ext cx="2210386" cy="339734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dirty="0">
                  <a:solidFill>
                    <a:srgbClr val="FFFFFF"/>
                  </a:solidFill>
                  <a:latin typeface="Segoe" panose="020B0502040504020203" pitchFamily="34" charset="0"/>
                  <a:cs typeface="Segoe UI Light" panose="020B0502040204020203" pitchFamily="34" charset="0"/>
                </a:rPr>
                <a:t>Azure Automation</a:t>
              </a:r>
              <a:br>
                <a:rPr lang="en-US" sz="1100" dirty="0">
                  <a:solidFill>
                    <a:srgbClr val="FFFFFF"/>
                  </a:solidFill>
                  <a:latin typeface="Segoe" panose="020B0502040504020203" pitchFamily="34" charset="0"/>
                  <a:cs typeface="Segoe UI Light" panose="020B0502040204020203" pitchFamily="34" charset="0"/>
                </a:rPr>
              </a:br>
              <a:r>
                <a:rPr lang="en-US" sz="1100" dirty="0">
                  <a:solidFill>
                    <a:srgbClr val="FFFFFF"/>
                  </a:solidFill>
                  <a:latin typeface="Segoe" panose="020B0502040504020203" pitchFamily="34" charset="0"/>
                  <a:cs typeface="Segoe UI Light" panose="020B0502040204020203" pitchFamily="34" charset="0"/>
                </a:rPr>
                <a:t>Runbooks</a:t>
              </a: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endParaRPr lang="en-US" sz="1100" dirty="0">
                <a:solidFill>
                  <a:srgbClr val="FFFFFF"/>
                </a:solidFill>
                <a:latin typeface="Segoe" panose="020B0502040504020203" pitchFamily="34" charset="0"/>
                <a:cs typeface="Segoe UI Light" panose="020B0502040204020203" pitchFamily="34" charset="0"/>
              </a:endParaRPr>
            </a:p>
          </p:txBody>
        </p:sp>
        <p:pic>
          <p:nvPicPr>
            <p:cNvPr id="7" name="Graphic 6" descr="Hierarchy">
              <a:extLst>
                <a:ext uri="{FF2B5EF4-FFF2-40B4-BE49-F238E27FC236}">
                  <a16:creationId xmlns:a16="http://schemas.microsoft.com/office/drawing/2014/main" id="{E0C8B69E-83FA-4694-BDEF-C23FAA6CCF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2316" y="2682533"/>
              <a:ext cx="685800" cy="685800"/>
            </a:xfrm>
            <a:prstGeom prst="rect">
              <a:avLst/>
            </a:prstGeom>
          </p:spPr>
        </p:pic>
        <p:pic>
          <p:nvPicPr>
            <p:cNvPr id="8" name="Graphic 7" descr="Hierarchy">
              <a:extLst>
                <a:ext uri="{FF2B5EF4-FFF2-40B4-BE49-F238E27FC236}">
                  <a16:creationId xmlns:a16="http://schemas.microsoft.com/office/drawing/2014/main" id="{5030418B-18E9-4763-9352-49B3BD0C64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9416" y="3418450"/>
              <a:ext cx="685800" cy="685800"/>
            </a:xfrm>
            <a:prstGeom prst="rect">
              <a:avLst/>
            </a:prstGeom>
          </p:spPr>
        </p:pic>
        <p:pic>
          <p:nvPicPr>
            <p:cNvPr id="9" name="Graphic 8" descr="Hierarchy">
              <a:extLst>
                <a:ext uri="{FF2B5EF4-FFF2-40B4-BE49-F238E27FC236}">
                  <a16:creationId xmlns:a16="http://schemas.microsoft.com/office/drawing/2014/main" id="{6B978AC3-6EA1-4B90-81EA-4C9D6DB96C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1709" y="3421088"/>
              <a:ext cx="685800" cy="685800"/>
            </a:xfrm>
            <a:prstGeom prst="rect">
              <a:avLst/>
            </a:prstGeom>
          </p:spPr>
        </p:pic>
        <p:pic>
          <p:nvPicPr>
            <p:cNvPr id="10" name="Graphic 9" descr="Hierarchy">
              <a:extLst>
                <a:ext uri="{FF2B5EF4-FFF2-40B4-BE49-F238E27FC236}">
                  <a16:creationId xmlns:a16="http://schemas.microsoft.com/office/drawing/2014/main" id="{A7F81367-F16E-4510-B683-FD017CE320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9416" y="4258105"/>
              <a:ext cx="685800" cy="685800"/>
            </a:xfrm>
            <a:prstGeom prst="rect">
              <a:avLst/>
            </a:prstGeom>
          </p:spPr>
        </p:pic>
        <p:pic>
          <p:nvPicPr>
            <p:cNvPr id="11" name="Graphic 10" descr="Hierarchy">
              <a:extLst>
                <a:ext uri="{FF2B5EF4-FFF2-40B4-BE49-F238E27FC236}">
                  <a16:creationId xmlns:a16="http://schemas.microsoft.com/office/drawing/2014/main" id="{C5BDD2E2-AA8E-4195-8FA8-ED8D048D1C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1709" y="4260743"/>
              <a:ext cx="685800" cy="685800"/>
            </a:xfrm>
            <a:prstGeom prst="rect">
              <a:avLst/>
            </a:prstGeom>
          </p:spPr>
        </p:pic>
        <p:pic>
          <p:nvPicPr>
            <p:cNvPr id="12" name="Picture 11">
              <a:extLst>
                <a:ext uri="{FF2B5EF4-FFF2-40B4-BE49-F238E27FC236}">
                  <a16:creationId xmlns:a16="http://schemas.microsoft.com/office/drawing/2014/main" id="{9BC5E25A-A0C6-447D-BFDF-5532DB4A68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247" y="1797144"/>
              <a:ext cx="585218" cy="585218"/>
            </a:xfrm>
            <a:prstGeom prst="rect">
              <a:avLst/>
            </a:prstGeom>
          </p:spPr>
        </p:pic>
        <p:pic>
          <p:nvPicPr>
            <p:cNvPr id="13" name="Picture 12">
              <a:extLst>
                <a:ext uri="{FF2B5EF4-FFF2-40B4-BE49-F238E27FC236}">
                  <a16:creationId xmlns:a16="http://schemas.microsoft.com/office/drawing/2014/main" id="{F608CD40-6AC3-43C2-B0DD-6FC4CCDF23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199" y="2467643"/>
              <a:ext cx="585218" cy="585218"/>
            </a:xfrm>
            <a:prstGeom prst="rect">
              <a:avLst/>
            </a:prstGeom>
          </p:spPr>
        </p:pic>
        <p:pic>
          <p:nvPicPr>
            <p:cNvPr id="14" name="Picture 13">
              <a:extLst>
                <a:ext uri="{FF2B5EF4-FFF2-40B4-BE49-F238E27FC236}">
                  <a16:creationId xmlns:a16="http://schemas.microsoft.com/office/drawing/2014/main" id="{E57EF66F-BB6B-4BDA-A3C7-9550ECC30D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137" y="3138143"/>
              <a:ext cx="748919" cy="748919"/>
            </a:xfrm>
            <a:prstGeom prst="rect">
              <a:avLst/>
            </a:prstGeom>
          </p:spPr>
        </p:pic>
        <p:pic>
          <p:nvPicPr>
            <p:cNvPr id="15" name="Graphic 14" descr="Warning">
              <a:extLst>
                <a:ext uri="{FF2B5EF4-FFF2-40B4-BE49-F238E27FC236}">
                  <a16:creationId xmlns:a16="http://schemas.microsoft.com/office/drawing/2014/main" id="{4F741322-DE21-4154-8A89-75EEC2E215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3247" y="4015438"/>
              <a:ext cx="685800" cy="685800"/>
            </a:xfrm>
            <a:prstGeom prst="rect">
              <a:avLst/>
            </a:prstGeom>
          </p:spPr>
        </p:pic>
        <p:sp>
          <p:nvSpPr>
            <p:cNvPr id="16" name="TextBox 15">
              <a:extLst>
                <a:ext uri="{FF2B5EF4-FFF2-40B4-BE49-F238E27FC236}">
                  <a16:creationId xmlns:a16="http://schemas.microsoft.com/office/drawing/2014/main" id="{74CAB299-3B60-4A49-978F-4016959075A7}"/>
                </a:ext>
              </a:extLst>
            </p:cNvPr>
            <p:cNvSpPr txBox="1"/>
            <p:nvPr/>
          </p:nvSpPr>
          <p:spPr>
            <a:xfrm>
              <a:off x="1081695" y="1947084"/>
              <a:ext cx="1235403" cy="307777"/>
            </a:xfrm>
            <a:prstGeom prst="rect">
              <a:avLst/>
            </a:prstGeom>
            <a:noFill/>
          </p:spPr>
          <p:txBody>
            <a:bodyPr wrap="none" rtlCol="0">
              <a:spAutoFit/>
            </a:bodyPr>
            <a:lstStyle/>
            <a:p>
              <a:pPr lvl="0"/>
              <a:r>
                <a:rPr lang="en-US" sz="1400" dirty="0">
                  <a:solidFill>
                    <a:srgbClr val="000000"/>
                  </a:solidFill>
                  <a:latin typeface="Segoe" panose="020B0502040504020203" pitchFamily="34" charset="0"/>
                </a:rPr>
                <a:t>Azure Portal</a:t>
              </a:r>
            </a:p>
          </p:txBody>
        </p:sp>
        <p:sp>
          <p:nvSpPr>
            <p:cNvPr id="17" name="TextBox 16">
              <a:extLst>
                <a:ext uri="{FF2B5EF4-FFF2-40B4-BE49-F238E27FC236}">
                  <a16:creationId xmlns:a16="http://schemas.microsoft.com/office/drawing/2014/main" id="{D6BE2C94-C54C-4118-B0C2-2AE0EA6097B2}"/>
                </a:ext>
              </a:extLst>
            </p:cNvPr>
            <p:cNvSpPr txBox="1"/>
            <p:nvPr/>
          </p:nvSpPr>
          <p:spPr>
            <a:xfrm>
              <a:off x="1028586" y="2587127"/>
              <a:ext cx="1074333" cy="307777"/>
            </a:xfrm>
            <a:prstGeom prst="rect">
              <a:avLst/>
            </a:prstGeom>
            <a:noFill/>
          </p:spPr>
          <p:txBody>
            <a:bodyPr wrap="none" rtlCol="0">
              <a:spAutoFit/>
            </a:bodyPr>
            <a:lstStyle/>
            <a:p>
              <a:pPr lvl="0"/>
              <a:r>
                <a:rPr lang="en-US" sz="1400" dirty="0">
                  <a:solidFill>
                    <a:srgbClr val="000000"/>
                  </a:solidFill>
                  <a:latin typeface="Segoe" panose="020B0502040504020203" pitchFamily="34" charset="0"/>
                </a:rPr>
                <a:t>Webhooks</a:t>
              </a:r>
            </a:p>
          </p:txBody>
        </p:sp>
        <p:sp>
          <p:nvSpPr>
            <p:cNvPr id="18" name="TextBox 17">
              <a:extLst>
                <a:ext uri="{FF2B5EF4-FFF2-40B4-BE49-F238E27FC236}">
                  <a16:creationId xmlns:a16="http://schemas.microsoft.com/office/drawing/2014/main" id="{8A96D7F5-72DB-4A2F-AF14-8F4878FB13F4}"/>
                </a:ext>
              </a:extLst>
            </p:cNvPr>
            <p:cNvSpPr txBox="1"/>
            <p:nvPr/>
          </p:nvSpPr>
          <p:spPr>
            <a:xfrm>
              <a:off x="999048" y="3339477"/>
              <a:ext cx="1115498" cy="307777"/>
            </a:xfrm>
            <a:prstGeom prst="rect">
              <a:avLst/>
            </a:prstGeom>
            <a:noFill/>
          </p:spPr>
          <p:txBody>
            <a:bodyPr wrap="none" rtlCol="0">
              <a:spAutoFit/>
            </a:bodyPr>
            <a:lstStyle/>
            <a:p>
              <a:pPr lvl="0"/>
              <a:r>
                <a:rPr lang="en-US" sz="1400" dirty="0">
                  <a:solidFill>
                    <a:srgbClr val="000000"/>
                  </a:solidFill>
                  <a:latin typeface="Segoe" panose="020B0502040504020203" pitchFamily="34" charset="0"/>
                </a:rPr>
                <a:t>PowerShell</a:t>
              </a:r>
            </a:p>
          </p:txBody>
        </p:sp>
        <p:sp>
          <p:nvSpPr>
            <p:cNvPr id="19" name="TextBox 18">
              <a:extLst>
                <a:ext uri="{FF2B5EF4-FFF2-40B4-BE49-F238E27FC236}">
                  <a16:creationId xmlns:a16="http://schemas.microsoft.com/office/drawing/2014/main" id="{624EA59C-79E7-44E5-8645-B36FD690E715}"/>
                </a:ext>
              </a:extLst>
            </p:cNvPr>
            <p:cNvSpPr txBox="1"/>
            <p:nvPr/>
          </p:nvSpPr>
          <p:spPr>
            <a:xfrm>
              <a:off x="999047" y="4185213"/>
              <a:ext cx="686791" cy="307777"/>
            </a:xfrm>
            <a:prstGeom prst="rect">
              <a:avLst/>
            </a:prstGeom>
            <a:noFill/>
          </p:spPr>
          <p:txBody>
            <a:bodyPr wrap="none" rtlCol="0">
              <a:spAutoFit/>
            </a:bodyPr>
            <a:lstStyle/>
            <a:p>
              <a:pPr lvl="0"/>
              <a:r>
                <a:rPr lang="en-US" sz="1400" dirty="0">
                  <a:solidFill>
                    <a:srgbClr val="000000"/>
                  </a:solidFill>
                  <a:latin typeface="Segoe" panose="020B0502040504020203" pitchFamily="34" charset="0"/>
                </a:rPr>
                <a:t>Alerts</a:t>
              </a:r>
            </a:p>
          </p:txBody>
        </p:sp>
        <p:cxnSp>
          <p:nvCxnSpPr>
            <p:cNvPr id="20" name="Straight Arrow Connector 19">
              <a:extLst>
                <a:ext uri="{FF2B5EF4-FFF2-40B4-BE49-F238E27FC236}">
                  <a16:creationId xmlns:a16="http://schemas.microsoft.com/office/drawing/2014/main" id="{78D016B6-BDCB-4B75-8748-00EAE16FD30D}"/>
                </a:ext>
              </a:extLst>
            </p:cNvPr>
            <p:cNvCxnSpPr/>
            <p:nvPr/>
          </p:nvCxnSpPr>
          <p:spPr>
            <a:xfrm>
              <a:off x="1028585" y="2429315"/>
              <a:ext cx="2326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42F8578-0DE2-4E16-BA40-0D29F5231516}"/>
                </a:ext>
              </a:extLst>
            </p:cNvPr>
            <p:cNvCxnSpPr/>
            <p:nvPr/>
          </p:nvCxnSpPr>
          <p:spPr>
            <a:xfrm>
              <a:off x="999047" y="3056378"/>
              <a:ext cx="2326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7A2DBA-9502-44A6-9FE4-BF3C2B5421DF}"/>
                </a:ext>
              </a:extLst>
            </p:cNvPr>
            <p:cNvCxnSpPr/>
            <p:nvPr/>
          </p:nvCxnSpPr>
          <p:spPr>
            <a:xfrm>
              <a:off x="999047" y="3761350"/>
              <a:ext cx="2326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C938A93-B1CA-482F-AF37-C228AB9B2F1D}"/>
                </a:ext>
              </a:extLst>
            </p:cNvPr>
            <p:cNvCxnSpPr/>
            <p:nvPr/>
          </p:nvCxnSpPr>
          <p:spPr>
            <a:xfrm>
              <a:off x="1016163" y="4601005"/>
              <a:ext cx="2326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CD396A-ABCB-41AB-8CE9-C1631D1E87B0}"/>
                </a:ext>
              </a:extLst>
            </p:cNvPr>
            <p:cNvCxnSpPr>
              <a:cxnSpLocks/>
            </p:cNvCxnSpPr>
            <p:nvPr/>
          </p:nvCxnSpPr>
          <p:spPr>
            <a:xfrm flipV="1">
              <a:off x="5830831" y="3418450"/>
              <a:ext cx="452393" cy="17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DE58A762-EE02-4770-8829-A87700C2FFDD}"/>
                </a:ext>
              </a:extLst>
            </p:cNvPr>
            <p:cNvPicPr>
              <a:picLocks noChangeAspect="1"/>
            </p:cNvPicPr>
            <p:nvPr/>
          </p:nvPicPr>
          <p:blipFill>
            <a:blip r:embed="rId11"/>
            <a:stretch>
              <a:fillRect/>
            </a:stretch>
          </p:blipFill>
          <p:spPr>
            <a:xfrm>
              <a:off x="6469681" y="2886238"/>
              <a:ext cx="2210386" cy="1449524"/>
            </a:xfrm>
            <a:prstGeom prst="rect">
              <a:avLst/>
            </a:prstGeom>
          </p:spPr>
        </p:pic>
        <p:pic>
          <p:nvPicPr>
            <p:cNvPr id="26" name="Picture 25">
              <a:extLst>
                <a:ext uri="{FF2B5EF4-FFF2-40B4-BE49-F238E27FC236}">
                  <a16:creationId xmlns:a16="http://schemas.microsoft.com/office/drawing/2014/main" id="{0984865A-A867-443A-AC41-76E7395A9D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98716" y="3685726"/>
              <a:ext cx="585218" cy="585218"/>
            </a:xfrm>
            <a:prstGeom prst="rect">
              <a:avLst/>
            </a:prstGeom>
          </p:spPr>
        </p:pic>
        <p:pic>
          <p:nvPicPr>
            <p:cNvPr id="27" name="Picture 26">
              <a:extLst>
                <a:ext uri="{FF2B5EF4-FFF2-40B4-BE49-F238E27FC236}">
                  <a16:creationId xmlns:a16="http://schemas.microsoft.com/office/drawing/2014/main" id="{8F622FC6-C19B-4B60-AA55-8803791CB2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81551" y="3157669"/>
              <a:ext cx="585218" cy="585218"/>
            </a:xfrm>
            <a:prstGeom prst="rect">
              <a:avLst/>
            </a:prstGeom>
          </p:spPr>
        </p:pic>
        <p:pic>
          <p:nvPicPr>
            <p:cNvPr id="28" name="Picture 27">
              <a:extLst>
                <a:ext uri="{FF2B5EF4-FFF2-40B4-BE49-F238E27FC236}">
                  <a16:creationId xmlns:a16="http://schemas.microsoft.com/office/drawing/2014/main" id="{BF4DF3DE-1C86-4BDA-B4D2-6F911C8FFE6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50960" y="3721609"/>
              <a:ext cx="585218" cy="585218"/>
            </a:xfrm>
            <a:prstGeom prst="rect">
              <a:avLst/>
            </a:prstGeom>
          </p:spPr>
        </p:pic>
        <p:pic>
          <p:nvPicPr>
            <p:cNvPr id="29" name="Picture 28">
              <a:extLst>
                <a:ext uri="{FF2B5EF4-FFF2-40B4-BE49-F238E27FC236}">
                  <a16:creationId xmlns:a16="http://schemas.microsoft.com/office/drawing/2014/main" id="{BD04FBBD-3A48-46B2-B7F1-21C53313D4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9268" y="2989951"/>
              <a:ext cx="585218" cy="585218"/>
            </a:xfrm>
            <a:prstGeom prst="rect">
              <a:avLst/>
            </a:prstGeom>
          </p:spPr>
        </p:pic>
        <p:pic>
          <p:nvPicPr>
            <p:cNvPr id="30" name="Picture 29">
              <a:extLst>
                <a:ext uri="{FF2B5EF4-FFF2-40B4-BE49-F238E27FC236}">
                  <a16:creationId xmlns:a16="http://schemas.microsoft.com/office/drawing/2014/main" id="{33CC55DD-02D2-48BB-B522-1F7C6E26DA3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03204" y="3672887"/>
              <a:ext cx="585218" cy="585218"/>
            </a:xfrm>
            <a:prstGeom prst="rect">
              <a:avLst/>
            </a:prstGeom>
          </p:spPr>
        </p:pic>
        <p:sp>
          <p:nvSpPr>
            <p:cNvPr id="31" name="TextBox 30">
              <a:extLst>
                <a:ext uri="{FF2B5EF4-FFF2-40B4-BE49-F238E27FC236}">
                  <a16:creationId xmlns:a16="http://schemas.microsoft.com/office/drawing/2014/main" id="{B5A66DF6-9E2B-415E-AF29-48071379E9A9}"/>
                </a:ext>
              </a:extLst>
            </p:cNvPr>
            <p:cNvSpPr txBox="1"/>
            <p:nvPr/>
          </p:nvSpPr>
          <p:spPr>
            <a:xfrm>
              <a:off x="6644104" y="4335763"/>
              <a:ext cx="1829347" cy="523220"/>
            </a:xfrm>
            <a:prstGeom prst="rect">
              <a:avLst/>
            </a:prstGeom>
            <a:noFill/>
          </p:spPr>
          <p:txBody>
            <a:bodyPr wrap="none" rtlCol="0">
              <a:spAutoFit/>
            </a:bodyPr>
            <a:lstStyle/>
            <a:p>
              <a:pPr lvl="0"/>
              <a:r>
                <a:rPr lang="en-US" sz="1400" dirty="0">
                  <a:solidFill>
                    <a:srgbClr val="000000"/>
                  </a:solidFill>
                  <a:latin typeface="Segoe" panose="020B0502040504020203" pitchFamily="34" charset="0"/>
                </a:rPr>
                <a:t>Run actions against</a:t>
              </a:r>
              <a:br>
                <a:rPr lang="en-US" sz="1400" dirty="0">
                  <a:solidFill>
                    <a:srgbClr val="000000"/>
                  </a:solidFill>
                  <a:latin typeface="Segoe" panose="020B0502040504020203" pitchFamily="34" charset="0"/>
                </a:rPr>
              </a:br>
              <a:r>
                <a:rPr lang="en-US" sz="1400" dirty="0">
                  <a:solidFill>
                    <a:srgbClr val="000000"/>
                  </a:solidFill>
                  <a:latin typeface="Segoe" panose="020B0502040504020203" pitchFamily="34" charset="0"/>
                </a:rPr>
                <a:t>Azure Resources</a:t>
              </a:r>
            </a:p>
          </p:txBody>
        </p:sp>
      </p:grpSp>
    </p:spTree>
    <p:extLst>
      <p:ext uri="{BB962C8B-B14F-4D97-AF65-F5344CB8AC3E}">
        <p14:creationId xmlns:p14="http://schemas.microsoft.com/office/powerpoint/2010/main" val="2127670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00d5b1c7-d2b3-4866-bc8e-49c8975969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0340-3A3B-4762-A880-A2620841CC60}"/>
              </a:ext>
            </a:extLst>
          </p:cNvPr>
          <p:cNvSpPr>
            <a:spLocks noGrp="1"/>
          </p:cNvSpPr>
          <p:nvPr>
            <p:ph type="title"/>
          </p:nvPr>
        </p:nvSpPr>
        <p:spPr/>
        <p:txBody>
          <a:bodyPr/>
          <a:lstStyle/>
          <a:p>
            <a:r>
              <a:rPr lang="en-US" dirty="0"/>
              <a:t>Automation Flow</a:t>
            </a:r>
          </a:p>
        </p:txBody>
      </p:sp>
      <p:grpSp>
        <p:nvGrpSpPr>
          <p:cNvPr id="3" name="Group 2" descr="Step-by-step process in the life cycle of a runbook">
            <a:extLst>
              <a:ext uri="{FF2B5EF4-FFF2-40B4-BE49-F238E27FC236}">
                <a16:creationId xmlns:a16="http://schemas.microsoft.com/office/drawing/2014/main" id="{1A0B10A6-4949-4524-944E-34B69AC2EE65}"/>
              </a:ext>
            </a:extLst>
          </p:cNvPr>
          <p:cNvGrpSpPr/>
          <p:nvPr/>
        </p:nvGrpSpPr>
        <p:grpSpPr>
          <a:xfrm>
            <a:off x="244956" y="1778528"/>
            <a:ext cx="8612668" cy="4245953"/>
            <a:chOff x="244956" y="1778528"/>
            <a:chExt cx="8612668" cy="4245953"/>
          </a:xfrm>
        </p:grpSpPr>
        <p:pic>
          <p:nvPicPr>
            <p:cNvPr id="4" name="Picture 3">
              <a:extLst>
                <a:ext uri="{FF2B5EF4-FFF2-40B4-BE49-F238E27FC236}">
                  <a16:creationId xmlns:a16="http://schemas.microsoft.com/office/drawing/2014/main" id="{B6E76DB9-D772-4853-A82A-6FC4CBC9D03F}"/>
                </a:ext>
              </a:extLst>
            </p:cNvPr>
            <p:cNvPicPr>
              <a:picLocks noChangeAspect="1"/>
            </p:cNvPicPr>
            <p:nvPr/>
          </p:nvPicPr>
          <p:blipFill>
            <a:blip r:embed="rId3"/>
            <a:stretch>
              <a:fillRect/>
            </a:stretch>
          </p:blipFill>
          <p:spPr>
            <a:xfrm>
              <a:off x="244956" y="1778528"/>
              <a:ext cx="4572396" cy="2571973"/>
            </a:xfrm>
            <a:prstGeom prst="rect">
              <a:avLst/>
            </a:prstGeom>
            <a:ln>
              <a:solidFill>
                <a:schemeClr val="tx1"/>
              </a:solidFill>
            </a:ln>
          </p:spPr>
        </p:pic>
        <p:pic>
          <p:nvPicPr>
            <p:cNvPr id="5" name="Graphic 4" descr="City">
              <a:extLst>
                <a:ext uri="{FF2B5EF4-FFF2-40B4-BE49-F238E27FC236}">
                  <a16:creationId xmlns:a16="http://schemas.microsoft.com/office/drawing/2014/main" id="{E985060C-2705-4D54-B4F0-28070E94A4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105" y="3603967"/>
              <a:ext cx="1558727" cy="1558727"/>
            </a:xfrm>
            <a:prstGeom prst="rect">
              <a:avLst/>
            </a:prstGeom>
          </p:spPr>
        </p:pic>
        <p:pic>
          <p:nvPicPr>
            <p:cNvPr id="6" name="Graphic 5" descr="Building">
              <a:extLst>
                <a:ext uri="{FF2B5EF4-FFF2-40B4-BE49-F238E27FC236}">
                  <a16:creationId xmlns:a16="http://schemas.microsoft.com/office/drawing/2014/main" id="{5568D627-6F8B-4612-AEB2-8B2D2B0335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1534" y="3144702"/>
              <a:ext cx="685800" cy="685800"/>
            </a:xfrm>
            <a:prstGeom prst="rect">
              <a:avLst/>
            </a:prstGeom>
          </p:spPr>
        </p:pic>
        <p:pic>
          <p:nvPicPr>
            <p:cNvPr id="7" name="Graphic 6" descr="Building">
              <a:extLst>
                <a:ext uri="{FF2B5EF4-FFF2-40B4-BE49-F238E27FC236}">
                  <a16:creationId xmlns:a16="http://schemas.microsoft.com/office/drawing/2014/main" id="{755DDDA9-3701-4E87-88F7-CE6961F766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9635" y="4125050"/>
              <a:ext cx="685800" cy="685800"/>
            </a:xfrm>
            <a:prstGeom prst="rect">
              <a:avLst/>
            </a:prstGeom>
          </p:spPr>
        </p:pic>
        <p:pic>
          <p:nvPicPr>
            <p:cNvPr id="8" name="Graphic 7" descr="Building">
              <a:extLst>
                <a:ext uri="{FF2B5EF4-FFF2-40B4-BE49-F238E27FC236}">
                  <a16:creationId xmlns:a16="http://schemas.microsoft.com/office/drawing/2014/main" id="{D4985E39-0477-4BC2-A431-C22305F285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1534" y="5132362"/>
              <a:ext cx="685800" cy="685800"/>
            </a:xfrm>
            <a:prstGeom prst="rect">
              <a:avLst/>
            </a:prstGeom>
          </p:spPr>
        </p:pic>
        <p:pic>
          <p:nvPicPr>
            <p:cNvPr id="9" name="Picture 8">
              <a:extLst>
                <a:ext uri="{FF2B5EF4-FFF2-40B4-BE49-F238E27FC236}">
                  <a16:creationId xmlns:a16="http://schemas.microsoft.com/office/drawing/2014/main" id="{38DE3265-9BC6-4D25-BFDD-1BBCAC46776E}"/>
                </a:ext>
              </a:extLst>
            </p:cNvPr>
            <p:cNvPicPr>
              <a:picLocks noChangeAspect="1"/>
            </p:cNvPicPr>
            <p:nvPr/>
          </p:nvPicPr>
          <p:blipFill>
            <a:blip r:embed="rId8"/>
            <a:stretch>
              <a:fillRect/>
            </a:stretch>
          </p:blipFill>
          <p:spPr>
            <a:xfrm>
              <a:off x="6349376" y="4410906"/>
              <a:ext cx="530711" cy="783227"/>
            </a:xfrm>
            <a:prstGeom prst="rect">
              <a:avLst/>
            </a:prstGeom>
            <a:ln>
              <a:solidFill>
                <a:srgbClr val="00B0F0"/>
              </a:solidFill>
            </a:ln>
          </p:spPr>
        </p:pic>
        <p:grpSp>
          <p:nvGrpSpPr>
            <p:cNvPr id="10" name="Group 9">
              <a:extLst>
                <a:ext uri="{FF2B5EF4-FFF2-40B4-BE49-F238E27FC236}">
                  <a16:creationId xmlns:a16="http://schemas.microsoft.com/office/drawing/2014/main" id="{766461FB-1D04-4C45-95AD-1D6AA0173102}"/>
                </a:ext>
              </a:extLst>
            </p:cNvPr>
            <p:cNvGrpSpPr/>
            <p:nvPr/>
          </p:nvGrpSpPr>
          <p:grpSpPr>
            <a:xfrm>
              <a:off x="6898745" y="3783740"/>
              <a:ext cx="1111323" cy="864541"/>
              <a:chOff x="9354961" y="2521836"/>
              <a:chExt cx="1099486" cy="703461"/>
            </a:xfrm>
            <a:solidFill>
              <a:srgbClr val="00B0F0"/>
            </a:solidFill>
          </p:grpSpPr>
          <p:pic>
            <p:nvPicPr>
              <p:cNvPr id="11" name="Picture 10">
                <a:extLst>
                  <a:ext uri="{FF2B5EF4-FFF2-40B4-BE49-F238E27FC236}">
                    <a16:creationId xmlns:a16="http://schemas.microsoft.com/office/drawing/2014/main" id="{C8FFCB07-34D5-401C-B814-C877191D5166}"/>
                  </a:ext>
                </a:extLst>
              </p:cNvPr>
              <p:cNvPicPr>
                <a:picLocks noChangeAspect="1"/>
              </p:cNvPicPr>
              <p:nvPr/>
            </p:nvPicPr>
            <p:blipFill>
              <a:blip r:embed="rId9"/>
              <a:stretch>
                <a:fillRect/>
              </a:stretch>
            </p:blipFill>
            <p:spPr>
              <a:xfrm>
                <a:off x="9354961" y="2521836"/>
                <a:ext cx="530221" cy="703461"/>
              </a:xfrm>
              <a:prstGeom prst="rect">
                <a:avLst/>
              </a:prstGeom>
              <a:grpFill/>
              <a:ln>
                <a:solidFill>
                  <a:srgbClr val="00B0F0"/>
                </a:solidFill>
              </a:ln>
            </p:spPr>
          </p:pic>
          <p:pic>
            <p:nvPicPr>
              <p:cNvPr id="12" name="Picture 11">
                <a:extLst>
                  <a:ext uri="{FF2B5EF4-FFF2-40B4-BE49-F238E27FC236}">
                    <a16:creationId xmlns:a16="http://schemas.microsoft.com/office/drawing/2014/main" id="{651712B3-5481-47E0-A731-C6AA1D1B33A1}"/>
                  </a:ext>
                </a:extLst>
              </p:cNvPr>
              <p:cNvPicPr>
                <a:picLocks noChangeAspect="1"/>
              </p:cNvPicPr>
              <p:nvPr/>
            </p:nvPicPr>
            <p:blipFill>
              <a:blip r:embed="rId10"/>
              <a:stretch>
                <a:fillRect/>
              </a:stretch>
            </p:blipFill>
            <p:spPr>
              <a:xfrm>
                <a:off x="9924226" y="2702950"/>
                <a:ext cx="530221" cy="522347"/>
              </a:xfrm>
              <a:prstGeom prst="rect">
                <a:avLst/>
              </a:prstGeom>
              <a:grpFill/>
              <a:ln>
                <a:solidFill>
                  <a:srgbClr val="00B0F0"/>
                </a:solidFill>
              </a:ln>
            </p:spPr>
          </p:pic>
        </p:grpSp>
        <p:sp>
          <p:nvSpPr>
            <p:cNvPr id="13" name="Rectangle 12">
              <a:extLst>
                <a:ext uri="{FF2B5EF4-FFF2-40B4-BE49-F238E27FC236}">
                  <a16:creationId xmlns:a16="http://schemas.microsoft.com/office/drawing/2014/main" id="{15E7C3FD-E234-4B89-A82C-ABE3136F9DBB}"/>
                </a:ext>
              </a:extLst>
            </p:cNvPr>
            <p:cNvSpPr/>
            <p:nvPr/>
          </p:nvSpPr>
          <p:spPr>
            <a:xfrm>
              <a:off x="5939635" y="3075541"/>
              <a:ext cx="2917989" cy="2948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solidFill>
                  <a:srgbClr val="FFFFFF"/>
                </a:solidFill>
              </a:endParaRPr>
            </a:p>
          </p:txBody>
        </p:sp>
        <p:pic>
          <p:nvPicPr>
            <p:cNvPr id="14" name="Picture 13">
              <a:extLst>
                <a:ext uri="{FF2B5EF4-FFF2-40B4-BE49-F238E27FC236}">
                  <a16:creationId xmlns:a16="http://schemas.microsoft.com/office/drawing/2014/main" id="{941697F8-530C-4345-9F9C-1E6B6041E7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14811" y="3088926"/>
              <a:ext cx="585218" cy="585218"/>
            </a:xfrm>
            <a:prstGeom prst="rect">
              <a:avLst/>
            </a:prstGeom>
          </p:spPr>
        </p:pic>
        <p:grpSp>
          <p:nvGrpSpPr>
            <p:cNvPr id="15" name="Group 14">
              <a:extLst>
                <a:ext uri="{FF2B5EF4-FFF2-40B4-BE49-F238E27FC236}">
                  <a16:creationId xmlns:a16="http://schemas.microsoft.com/office/drawing/2014/main" id="{3331B457-F7E9-4810-BAFC-85BA4CB399FC}"/>
                </a:ext>
              </a:extLst>
            </p:cNvPr>
            <p:cNvGrpSpPr/>
            <p:nvPr/>
          </p:nvGrpSpPr>
          <p:grpSpPr>
            <a:xfrm>
              <a:off x="6522744" y="3682323"/>
              <a:ext cx="306262" cy="617870"/>
              <a:chOff x="1245849" y="2481571"/>
              <a:chExt cx="416537" cy="840346"/>
            </a:xfrm>
          </p:grpSpPr>
          <p:pic>
            <p:nvPicPr>
              <p:cNvPr id="16" name="Picture 15">
                <a:extLst>
                  <a:ext uri="{FF2B5EF4-FFF2-40B4-BE49-F238E27FC236}">
                    <a16:creationId xmlns:a16="http://schemas.microsoft.com/office/drawing/2014/main" id="{2ADAC210-6BF5-47B8-A642-90050ACAFC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17" name="Picture 16">
                <a:extLst>
                  <a:ext uri="{FF2B5EF4-FFF2-40B4-BE49-F238E27FC236}">
                    <a16:creationId xmlns:a16="http://schemas.microsoft.com/office/drawing/2014/main" id="{2FA17778-6D65-45FA-87C8-A9EEF8B5D1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cxnSp>
          <p:nvCxnSpPr>
            <p:cNvPr id="18" name="Connector: Elbow 17">
              <a:extLst>
                <a:ext uri="{FF2B5EF4-FFF2-40B4-BE49-F238E27FC236}">
                  <a16:creationId xmlns:a16="http://schemas.microsoft.com/office/drawing/2014/main" id="{329E55D5-8017-4FD1-A09F-A09F8FE94D58}"/>
                </a:ext>
              </a:extLst>
            </p:cNvPr>
            <p:cNvCxnSpPr/>
            <p:nvPr/>
          </p:nvCxnSpPr>
          <p:spPr>
            <a:xfrm rot="16200000" flipH="1">
              <a:off x="4078435" y="2803218"/>
              <a:ext cx="594689" cy="368925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DACFCAEA-AFE3-4151-8DEC-5AB9D7D13F29}"/>
              </a:ext>
            </a:extLst>
          </p:cNvPr>
          <p:cNvSpPr txBox="1"/>
          <p:nvPr/>
        </p:nvSpPr>
        <p:spPr>
          <a:xfrm>
            <a:off x="3300016" y="5105667"/>
            <a:ext cx="2544286" cy="923330"/>
          </a:xfrm>
          <a:prstGeom prst="rect">
            <a:avLst/>
          </a:prstGeom>
          <a:noFill/>
        </p:spPr>
        <p:txBody>
          <a:bodyPr wrap="none" rtlCol="0">
            <a:spAutoFit/>
          </a:bodyPr>
          <a:lstStyle/>
          <a:p>
            <a:pPr lvl="0"/>
            <a:r>
              <a:rPr lang="en-US" sz="1350" dirty="0">
                <a:solidFill>
                  <a:srgbClr val="000000"/>
                </a:solidFill>
              </a:rPr>
              <a:t>Run actions against</a:t>
            </a:r>
            <a:br>
              <a:rPr lang="en-US" sz="1350" dirty="0">
                <a:solidFill>
                  <a:srgbClr val="000000"/>
                </a:solidFill>
              </a:rPr>
            </a:br>
            <a:r>
              <a:rPr lang="en-US" sz="1350" dirty="0">
                <a:solidFill>
                  <a:srgbClr val="000000"/>
                </a:solidFill>
              </a:rPr>
              <a:t>on-premises running</a:t>
            </a:r>
            <a:br>
              <a:rPr lang="en-US" sz="1350" dirty="0">
                <a:solidFill>
                  <a:srgbClr val="000000"/>
                </a:solidFill>
              </a:rPr>
            </a:br>
            <a:r>
              <a:rPr lang="en-US" sz="1350" dirty="0">
                <a:solidFill>
                  <a:srgbClr val="000000"/>
                </a:solidFill>
              </a:rPr>
              <a:t>Resources, using Hybrid</a:t>
            </a:r>
            <a:br>
              <a:rPr lang="en-US" sz="1350" dirty="0">
                <a:solidFill>
                  <a:srgbClr val="000000"/>
                </a:solidFill>
              </a:rPr>
            </a:br>
            <a:r>
              <a:rPr lang="en-US" sz="1350" dirty="0">
                <a:solidFill>
                  <a:srgbClr val="000000"/>
                </a:solidFill>
              </a:rPr>
              <a:t>runbook worker group</a:t>
            </a:r>
          </a:p>
        </p:txBody>
      </p:sp>
    </p:spTree>
    <p:extLst>
      <p:ext uri="{BB962C8B-B14F-4D97-AF65-F5344CB8AC3E}">
        <p14:creationId xmlns:p14="http://schemas.microsoft.com/office/powerpoint/2010/main" val="3950046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3a0a49a0-77d8-449c-a699-3875deef67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079E2-53C0-48D2-B13C-2E0C108B4145}"/>
              </a:ext>
            </a:extLst>
          </p:cNvPr>
          <p:cNvSpPr>
            <a:spLocks noGrp="1"/>
          </p:cNvSpPr>
          <p:nvPr>
            <p:ph type="title"/>
          </p:nvPr>
        </p:nvSpPr>
        <p:spPr/>
        <p:txBody>
          <a:bodyPr/>
          <a:lstStyle/>
          <a:p>
            <a:r>
              <a:rPr lang="en-US" dirty="0"/>
              <a:t>Azure Network Monitor</a:t>
            </a:r>
          </a:p>
        </p:txBody>
      </p:sp>
      <p:sp>
        <p:nvSpPr>
          <p:cNvPr id="4" name="Content Placeholder 2">
            <a:extLst>
              <a:ext uri="{FF2B5EF4-FFF2-40B4-BE49-F238E27FC236}">
                <a16:creationId xmlns:a16="http://schemas.microsoft.com/office/drawing/2014/main" id="{B506BC47-FC78-46C7-BE6A-7AA1683B9551}"/>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Centralized hub for different Azure Resources Monitoring aspects:</a:t>
            </a:r>
          </a:p>
          <a:p>
            <a:pPr lvl="1"/>
            <a:r>
              <a:rPr lang="en-US" b="0" kern="0" dirty="0">
                <a:solidFill>
                  <a:srgbClr val="000000"/>
                </a:solidFill>
              </a:rPr>
              <a:t>Alerts</a:t>
            </a:r>
          </a:p>
          <a:p>
            <a:pPr lvl="1"/>
            <a:r>
              <a:rPr lang="en-US" b="0" kern="0" dirty="0">
                <a:solidFill>
                  <a:srgbClr val="000000"/>
                </a:solidFill>
              </a:rPr>
              <a:t>Metrics</a:t>
            </a:r>
          </a:p>
          <a:p>
            <a:pPr lvl="1"/>
            <a:r>
              <a:rPr lang="en-US" b="0" kern="0" dirty="0">
                <a:solidFill>
                  <a:srgbClr val="000000"/>
                </a:solidFill>
              </a:rPr>
              <a:t>Log Analytics</a:t>
            </a:r>
          </a:p>
          <a:p>
            <a:pPr lvl="1"/>
            <a:r>
              <a:rPr lang="en-US" b="0" kern="0" dirty="0">
                <a:solidFill>
                  <a:srgbClr val="000000"/>
                </a:solidFill>
              </a:rPr>
              <a:t>Service Health</a:t>
            </a:r>
          </a:p>
          <a:p>
            <a:pPr lvl="1"/>
            <a:r>
              <a:rPr lang="en-US" b="0" kern="0" dirty="0">
                <a:solidFill>
                  <a:srgbClr val="000000"/>
                </a:solidFill>
              </a:rPr>
              <a:t>Application Insights</a:t>
            </a:r>
          </a:p>
          <a:p>
            <a:pPr lvl="1"/>
            <a:r>
              <a:rPr lang="en-US" b="0" kern="0" dirty="0">
                <a:solidFill>
                  <a:srgbClr val="000000"/>
                </a:solidFill>
              </a:rPr>
              <a:t>Network Watcher</a:t>
            </a:r>
          </a:p>
          <a:p>
            <a:pPr lvl="0"/>
            <a:endParaRPr lang="en-US" b="0" kern="0" dirty="0">
              <a:solidFill>
                <a:srgbClr val="000000"/>
              </a:solidFill>
            </a:endParaRPr>
          </a:p>
          <a:p>
            <a:pPr lvl="0"/>
            <a:endParaRPr lang="en-US" b="0" kern="0" dirty="0">
              <a:solidFill>
                <a:srgbClr val="000000"/>
              </a:solidFill>
            </a:endParaRPr>
          </a:p>
        </p:txBody>
      </p:sp>
      <p:pic>
        <p:nvPicPr>
          <p:cNvPr id="5" name="Picture 4" descr="Network monitor blade in the portal">
            <a:extLst>
              <a:ext uri="{FF2B5EF4-FFF2-40B4-BE49-F238E27FC236}">
                <a16:creationId xmlns:a16="http://schemas.microsoft.com/office/drawing/2014/main" id="{E75CF59D-22D8-4EE9-B183-EF6EF4045C1C}"/>
              </a:ext>
            </a:extLst>
          </p:cNvPr>
          <p:cNvPicPr>
            <a:picLocks noChangeAspect="1"/>
          </p:cNvPicPr>
          <p:nvPr/>
        </p:nvPicPr>
        <p:blipFill>
          <a:blip r:embed="rId3"/>
          <a:stretch>
            <a:fillRect/>
          </a:stretch>
        </p:blipFill>
        <p:spPr>
          <a:xfrm>
            <a:off x="3896614" y="2012884"/>
            <a:ext cx="4814120" cy="2681779"/>
          </a:xfrm>
          <a:prstGeom prst="rect">
            <a:avLst/>
          </a:prstGeom>
          <a:ln w="12700">
            <a:solidFill>
              <a:schemeClr val="tx1"/>
            </a:solidFill>
          </a:ln>
        </p:spPr>
      </p:pic>
    </p:spTree>
    <p:extLst>
      <p:ext uri="{BB962C8B-B14F-4D97-AF65-F5344CB8AC3E}">
        <p14:creationId xmlns:p14="http://schemas.microsoft.com/office/powerpoint/2010/main" val="2734252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3da2fa26-bf84-45b9-918b-093f98aa6e5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D668-72FF-4708-9513-76C4E87708FD}"/>
              </a:ext>
            </a:extLst>
          </p:cNvPr>
          <p:cNvSpPr>
            <a:spLocks noGrp="1"/>
          </p:cNvSpPr>
          <p:nvPr>
            <p:ph type="title"/>
          </p:nvPr>
        </p:nvSpPr>
        <p:spPr/>
        <p:txBody>
          <a:bodyPr/>
          <a:lstStyle/>
          <a:p>
            <a:r>
              <a:rPr lang="en-US" dirty="0"/>
              <a:t>Configuration Management</a:t>
            </a:r>
          </a:p>
        </p:txBody>
      </p:sp>
      <p:grpSp>
        <p:nvGrpSpPr>
          <p:cNvPr id="3" name="Group 2" descr="Configuration management options">
            <a:extLst>
              <a:ext uri="{FF2B5EF4-FFF2-40B4-BE49-F238E27FC236}">
                <a16:creationId xmlns:a16="http://schemas.microsoft.com/office/drawing/2014/main" id="{BAE4BFB6-D253-45B2-B15D-133407AAAC4E}"/>
              </a:ext>
            </a:extLst>
          </p:cNvPr>
          <p:cNvGrpSpPr/>
          <p:nvPr/>
        </p:nvGrpSpPr>
        <p:grpSpPr>
          <a:xfrm>
            <a:off x="518547" y="1953565"/>
            <a:ext cx="7110978" cy="3202352"/>
            <a:chOff x="518547" y="1953565"/>
            <a:chExt cx="7110978" cy="3202352"/>
          </a:xfrm>
        </p:grpSpPr>
        <p:graphicFrame>
          <p:nvGraphicFramePr>
            <p:cNvPr id="4" name="Diagram 3">
              <a:extLst>
                <a:ext uri="{FF2B5EF4-FFF2-40B4-BE49-F238E27FC236}">
                  <a16:creationId xmlns:a16="http://schemas.microsoft.com/office/drawing/2014/main" id="{4110EB2D-9773-43AF-84C6-8108E0AF2951}"/>
                </a:ext>
              </a:extLst>
            </p:cNvPr>
            <p:cNvGraphicFramePr/>
            <p:nvPr>
              <p:extLst>
                <p:ext uri="{D42A27DB-BD31-4B8C-83A1-F6EECF244321}">
                  <p14:modId xmlns:p14="http://schemas.microsoft.com/office/powerpoint/2010/main" val="2516997479"/>
                </p:ext>
              </p:extLst>
            </p:nvPr>
          </p:nvGraphicFramePr>
          <p:xfrm>
            <a:off x="518547" y="1953565"/>
            <a:ext cx="3321935" cy="3202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a:extLst>
                <a:ext uri="{FF2B5EF4-FFF2-40B4-BE49-F238E27FC236}">
                  <a16:creationId xmlns:a16="http://schemas.microsoft.com/office/drawing/2014/main" id="{71D1586A-E436-4604-8D3B-270D9C3502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6092" y="2023440"/>
              <a:ext cx="2637881" cy="1065298"/>
            </a:xfrm>
            <a:prstGeom prst="rect">
              <a:avLst/>
            </a:prstGeom>
          </p:spPr>
        </p:pic>
        <p:pic>
          <p:nvPicPr>
            <p:cNvPr id="6" name="Picture 5">
              <a:extLst>
                <a:ext uri="{FF2B5EF4-FFF2-40B4-BE49-F238E27FC236}">
                  <a16:creationId xmlns:a16="http://schemas.microsoft.com/office/drawing/2014/main" id="{6346ECB2-FA7D-4AD3-A2A6-FEDF81BD1191}"/>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4786093" y="3769264"/>
              <a:ext cx="2843432" cy="1003163"/>
            </a:xfrm>
            <a:prstGeom prst="rect">
              <a:avLst/>
            </a:prstGeom>
          </p:spPr>
        </p:pic>
      </p:grpSp>
    </p:spTree>
    <p:extLst>
      <p:ext uri="{BB962C8B-B14F-4D97-AF65-F5344CB8AC3E}">
        <p14:creationId xmlns:p14="http://schemas.microsoft.com/office/powerpoint/2010/main" val="2782833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88c2e510-dd40-4cd7-9f97-cdcd6ca9a79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8427-1582-47A9-8A80-A6AB8B0315E1}"/>
              </a:ext>
            </a:extLst>
          </p:cNvPr>
          <p:cNvSpPr>
            <a:spLocks noGrp="1"/>
          </p:cNvSpPr>
          <p:nvPr>
            <p:ph type="title"/>
          </p:nvPr>
        </p:nvSpPr>
        <p:spPr/>
        <p:txBody>
          <a:bodyPr/>
          <a:lstStyle/>
          <a:p>
            <a:r>
              <a:rPr lang="en-US" dirty="0"/>
              <a:t>Chef</a:t>
            </a:r>
          </a:p>
        </p:txBody>
      </p:sp>
      <p:sp>
        <p:nvSpPr>
          <p:cNvPr id="4" name="Content Placeholder 2">
            <a:extLst>
              <a:ext uri="{FF2B5EF4-FFF2-40B4-BE49-F238E27FC236}">
                <a16:creationId xmlns:a16="http://schemas.microsoft.com/office/drawing/2014/main" id="{D69A75E5-8448-488A-84C7-5BCFFEAC82F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Chef is a configuration management tools for deploying &amp; managing infrastructure and applications</a:t>
            </a:r>
          </a:p>
          <a:p>
            <a:pPr lvl="0"/>
            <a:endParaRPr lang="en-US" b="0" kern="0" dirty="0">
              <a:solidFill>
                <a:srgbClr val="000000"/>
              </a:solidFill>
            </a:endParaRPr>
          </a:p>
          <a:p>
            <a:pPr marL="0" lvl="0" indent="0">
              <a:buNone/>
            </a:pPr>
            <a:r>
              <a:rPr lang="en-US" b="0" kern="0" dirty="0">
                <a:solidFill>
                  <a:srgbClr val="000000"/>
                </a:solidFill>
              </a:rPr>
              <a:t>Key Capabilities:</a:t>
            </a:r>
          </a:p>
          <a:p>
            <a:pPr lvl="1"/>
            <a:r>
              <a:rPr lang="en-US" b="0" kern="0" dirty="0">
                <a:solidFill>
                  <a:srgbClr val="000000"/>
                </a:solidFill>
              </a:rPr>
              <a:t>Infrastructure as code</a:t>
            </a:r>
          </a:p>
          <a:p>
            <a:pPr lvl="1"/>
            <a:r>
              <a:rPr lang="en-US" b="0" kern="0" dirty="0">
                <a:solidFill>
                  <a:srgbClr val="000000"/>
                </a:solidFill>
              </a:rPr>
              <a:t>Declarative interface to resource</a:t>
            </a:r>
          </a:p>
          <a:p>
            <a:pPr lvl="1"/>
            <a:r>
              <a:rPr lang="en-US" b="0" kern="0" dirty="0">
                <a:solidFill>
                  <a:srgbClr val="000000"/>
                </a:solidFill>
              </a:rPr>
              <a:t>Policy based configuration management</a:t>
            </a:r>
          </a:p>
          <a:p>
            <a:pPr lvl="0"/>
            <a:endParaRPr lang="en-US" b="0" kern="0" dirty="0">
              <a:solidFill>
                <a:srgbClr val="000000"/>
              </a:solidFill>
            </a:endParaRPr>
          </a:p>
        </p:txBody>
      </p:sp>
    </p:spTree>
    <p:extLst>
      <p:ext uri="{BB962C8B-B14F-4D97-AF65-F5344CB8AC3E}">
        <p14:creationId xmlns:p14="http://schemas.microsoft.com/office/powerpoint/2010/main" val="2707961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240eb297-21c3-4ade-bc00-156dd51987b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17C2-37D9-4D17-A735-4A6C62B043EE}"/>
              </a:ext>
            </a:extLst>
          </p:cNvPr>
          <p:cNvSpPr>
            <a:spLocks noGrp="1"/>
          </p:cNvSpPr>
          <p:nvPr>
            <p:ph type="title"/>
          </p:nvPr>
        </p:nvSpPr>
        <p:spPr/>
        <p:txBody>
          <a:bodyPr/>
          <a:lstStyle/>
          <a:p>
            <a:r>
              <a:rPr lang="en-US" dirty="0"/>
              <a:t>Puppet</a:t>
            </a:r>
          </a:p>
        </p:txBody>
      </p:sp>
      <p:sp>
        <p:nvSpPr>
          <p:cNvPr id="4" name="Content Placeholder 2">
            <a:extLst>
              <a:ext uri="{FF2B5EF4-FFF2-40B4-BE49-F238E27FC236}">
                <a16:creationId xmlns:a16="http://schemas.microsoft.com/office/drawing/2014/main" id="{08C5DF59-0940-41D4-8731-4A1E21F6B881}"/>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Puppet is a configuration management system that allows you to define the state of your IT infrastructure, then automatically enforces the correct state</a:t>
            </a:r>
          </a:p>
          <a:p>
            <a:pPr lvl="0"/>
            <a:endParaRPr lang="en-US" b="0" kern="0" dirty="0">
              <a:solidFill>
                <a:srgbClr val="000000"/>
              </a:solidFill>
            </a:endParaRPr>
          </a:p>
          <a:p>
            <a:pPr lvl="0"/>
            <a:r>
              <a:rPr lang="en-US" b="0" kern="0" dirty="0">
                <a:solidFill>
                  <a:srgbClr val="000000"/>
                </a:solidFill>
              </a:rPr>
              <a:t>Key Capabilities:</a:t>
            </a:r>
          </a:p>
          <a:p>
            <a:pPr lvl="1"/>
            <a:r>
              <a:rPr lang="en-US" b="0" kern="0" dirty="0">
                <a:solidFill>
                  <a:srgbClr val="000000"/>
                </a:solidFill>
              </a:rPr>
              <a:t>Supports easy to read declarative language</a:t>
            </a:r>
          </a:p>
          <a:p>
            <a:pPr lvl="1"/>
            <a:r>
              <a:rPr lang="en-US" b="0" kern="0" dirty="0">
                <a:solidFill>
                  <a:srgbClr val="000000"/>
                </a:solidFill>
              </a:rPr>
              <a:t>Enforces desired state on the system</a:t>
            </a:r>
          </a:p>
          <a:p>
            <a:pPr lvl="1"/>
            <a:r>
              <a:rPr lang="en-US" b="0" kern="0" dirty="0">
                <a:solidFill>
                  <a:srgbClr val="000000"/>
                </a:solidFill>
              </a:rPr>
              <a:t>Puppet Forge supports many ready to use modules</a:t>
            </a:r>
          </a:p>
          <a:p>
            <a:pPr lvl="0"/>
            <a:endParaRPr lang="en-US" b="0" kern="0" dirty="0">
              <a:solidFill>
                <a:srgbClr val="000000"/>
              </a:solidFill>
            </a:endParaRPr>
          </a:p>
        </p:txBody>
      </p:sp>
    </p:spTree>
    <p:extLst>
      <p:ext uri="{BB962C8B-B14F-4D97-AF65-F5344CB8AC3E}">
        <p14:creationId xmlns:p14="http://schemas.microsoft.com/office/powerpoint/2010/main" val="1028423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0fdd1d1b-de09-4509-a6eb-c654458a6f0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32D6-6125-43B4-B9D5-520A2176FA88}"/>
              </a:ext>
            </a:extLst>
          </p:cNvPr>
          <p:cNvSpPr>
            <a:spLocks noGrp="1"/>
          </p:cNvSpPr>
          <p:nvPr>
            <p:ph type="title"/>
          </p:nvPr>
        </p:nvSpPr>
        <p:spPr/>
        <p:txBody>
          <a:bodyPr/>
          <a:lstStyle/>
          <a:p>
            <a:r>
              <a:rPr lang="en-US" dirty="0"/>
              <a:t>Cloud Shell</a:t>
            </a:r>
          </a:p>
        </p:txBody>
      </p:sp>
      <p:sp>
        <p:nvSpPr>
          <p:cNvPr id="4" name="Content Placeholder 2">
            <a:extLst>
              <a:ext uri="{FF2B5EF4-FFF2-40B4-BE49-F238E27FC236}">
                <a16:creationId xmlns:a16="http://schemas.microsoft.com/office/drawing/2014/main" id="{10152FFE-65ED-4584-8AA4-B3300CBA3345}"/>
              </a:ext>
            </a:extLst>
          </p:cNvPr>
          <p:cNvSpPr txBox="1">
            <a:spLocks/>
          </p:cNvSpPr>
          <p:nvPr/>
        </p:nvSpPr>
        <p:spPr>
          <a:xfrm>
            <a:off x="458788" y="1021215"/>
            <a:ext cx="8119156" cy="337736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b="0" kern="0" dirty="0">
                <a:solidFill>
                  <a:srgbClr val="000000"/>
                </a:solidFill>
              </a:rPr>
              <a:t>Authenticated shell access to Azure from virtually anywhere (browser)</a:t>
            </a:r>
          </a:p>
          <a:p>
            <a:pPr lvl="0"/>
            <a:r>
              <a:rPr lang="en-US" sz="2400" b="0" kern="0" dirty="0">
                <a:solidFill>
                  <a:srgbClr val="000000"/>
                </a:solidFill>
              </a:rPr>
              <a:t>Choice of shell experience that best suits the way </a:t>
            </a:r>
            <a:br>
              <a:rPr lang="en-US" sz="2400" b="0" kern="0" dirty="0">
                <a:solidFill>
                  <a:srgbClr val="000000"/>
                </a:solidFill>
              </a:rPr>
            </a:br>
            <a:r>
              <a:rPr lang="en-US" sz="2400" b="0" kern="0" dirty="0">
                <a:solidFill>
                  <a:srgbClr val="000000"/>
                </a:solidFill>
              </a:rPr>
              <a:t>you work:</a:t>
            </a:r>
          </a:p>
          <a:p>
            <a:pPr lvl="1"/>
            <a:r>
              <a:rPr lang="en-US" sz="2000" b="0" kern="0" dirty="0">
                <a:solidFill>
                  <a:srgbClr val="000000"/>
                </a:solidFill>
              </a:rPr>
              <a:t>PowerShell or Bash CLI </a:t>
            </a:r>
          </a:p>
          <a:p>
            <a:pPr lvl="0"/>
            <a:r>
              <a:rPr lang="en-US" sz="2400" b="0" kern="0" dirty="0">
                <a:solidFill>
                  <a:srgbClr val="000000"/>
                </a:solidFill>
              </a:rPr>
              <a:t>Common tools and programming languages included that’s updated and maintained by Microsoft</a:t>
            </a:r>
          </a:p>
          <a:p>
            <a:pPr lvl="0"/>
            <a:r>
              <a:rPr lang="en-US" sz="2400" b="0" kern="0" dirty="0">
                <a:solidFill>
                  <a:srgbClr val="000000"/>
                </a:solidFill>
              </a:rPr>
              <a:t>Persist your files across sessions in attached Azure File storage</a:t>
            </a:r>
          </a:p>
          <a:p>
            <a:pPr lvl="0"/>
            <a:endParaRPr lang="en-US" sz="2400" b="0" kern="0" dirty="0">
              <a:solidFill>
                <a:srgbClr val="000000"/>
              </a:solidFill>
            </a:endParaRPr>
          </a:p>
          <a:p>
            <a:pPr lvl="0"/>
            <a:endParaRPr lang="en-US" sz="2400" b="0" kern="0" dirty="0">
              <a:solidFill>
                <a:srgbClr val="000000"/>
              </a:solidFill>
            </a:endParaRPr>
          </a:p>
        </p:txBody>
      </p:sp>
      <p:pic>
        <p:nvPicPr>
          <p:cNvPr id="5" name="Picture 4" descr="Example Cloud Shell prompt">
            <a:extLst>
              <a:ext uri="{FF2B5EF4-FFF2-40B4-BE49-F238E27FC236}">
                <a16:creationId xmlns:a16="http://schemas.microsoft.com/office/drawing/2014/main" id="{FC5B5976-9698-4C4B-8692-80A64E9CB5F1}"/>
              </a:ext>
            </a:extLst>
          </p:cNvPr>
          <p:cNvPicPr>
            <a:picLocks noChangeAspect="1"/>
          </p:cNvPicPr>
          <p:nvPr/>
        </p:nvPicPr>
        <p:blipFill>
          <a:blip r:embed="rId3"/>
          <a:stretch>
            <a:fillRect/>
          </a:stretch>
        </p:blipFill>
        <p:spPr>
          <a:xfrm>
            <a:off x="1723353" y="4675416"/>
            <a:ext cx="5590025" cy="1685937"/>
          </a:xfrm>
          <a:prstGeom prst="rect">
            <a:avLst/>
          </a:prstGeom>
        </p:spPr>
      </p:pic>
    </p:spTree>
    <p:extLst>
      <p:ext uri="{BB962C8B-B14F-4D97-AF65-F5344CB8AC3E}">
        <p14:creationId xmlns:p14="http://schemas.microsoft.com/office/powerpoint/2010/main" val="2754400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1be17413-2e9b-46f4-af88-21e1fff966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6BC7-CB11-4A90-B67E-F23E732EECA6}"/>
              </a:ext>
            </a:extLst>
          </p:cNvPr>
          <p:cNvSpPr>
            <a:spLocks noGrp="1"/>
          </p:cNvSpPr>
          <p:nvPr>
            <p:ph type="title"/>
          </p:nvPr>
        </p:nvSpPr>
        <p:spPr/>
        <p:txBody>
          <a:bodyPr/>
          <a:lstStyle/>
          <a:p>
            <a:r>
              <a:rPr lang="en-US" dirty="0"/>
              <a:t>Lesson 4: Business Continuity Case Study</a:t>
            </a:r>
          </a:p>
        </p:txBody>
      </p:sp>
      <p:sp>
        <p:nvSpPr>
          <p:cNvPr id="3" name="Text Placeholder 2">
            <a:extLst>
              <a:ext uri="{FF2B5EF4-FFF2-40B4-BE49-F238E27FC236}">
                <a16:creationId xmlns:a16="http://schemas.microsoft.com/office/drawing/2014/main" id="{C845AB84-3E94-4DB7-A207-9D1623E592D8}"/>
              </a:ext>
            </a:extLst>
          </p:cNvPr>
          <p:cNvSpPr>
            <a:spLocks noGrp="1"/>
          </p:cNvSpPr>
          <p:nvPr>
            <p:ph type="body" idx="1"/>
          </p:nvPr>
        </p:nvSpPr>
        <p:spPr/>
        <p:txBody>
          <a:bodyPr/>
          <a:lstStyle/>
          <a:p>
            <a:r>
              <a:rPr lang="en-US" dirty="0"/>
              <a:t>Case Study Overview
Case Study Solution</a:t>
            </a:r>
          </a:p>
        </p:txBody>
      </p:sp>
    </p:spTree>
    <p:extLst>
      <p:ext uri="{BB962C8B-B14F-4D97-AF65-F5344CB8AC3E}">
        <p14:creationId xmlns:p14="http://schemas.microsoft.com/office/powerpoint/2010/main" val="1760315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c35b3325-3cf2-48ea-b6d3-b90b96446b9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129E3-90D1-4D90-A10D-F88866983490}"/>
              </a:ext>
            </a:extLst>
          </p:cNvPr>
          <p:cNvSpPr>
            <a:spLocks noGrp="1"/>
          </p:cNvSpPr>
          <p:nvPr>
            <p:ph type="title"/>
          </p:nvPr>
        </p:nvSpPr>
        <p:spPr/>
        <p:txBody>
          <a:bodyPr/>
          <a:lstStyle/>
          <a:p>
            <a:r>
              <a:rPr lang="en-US" dirty="0"/>
              <a:t>Case Study Overview</a:t>
            </a:r>
          </a:p>
        </p:txBody>
      </p:sp>
      <p:pic>
        <p:nvPicPr>
          <p:cNvPr id="4" name="Picture 3" descr="Case Study Overview">
            <a:extLst>
              <a:ext uri="{FF2B5EF4-FFF2-40B4-BE49-F238E27FC236}">
                <a16:creationId xmlns:a16="http://schemas.microsoft.com/office/drawing/2014/main" id="{09622112-0A57-496D-8467-776F249D0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4068"/>
            <a:ext cx="9144000" cy="5023932"/>
          </a:xfrm>
          <a:prstGeom prst="rect">
            <a:avLst/>
          </a:prstGeom>
        </p:spPr>
      </p:pic>
      <p:sp>
        <p:nvSpPr>
          <p:cNvPr id="5" name="Content Placeholder 2">
            <a:extLst>
              <a:ext uri="{FF2B5EF4-FFF2-40B4-BE49-F238E27FC236}">
                <a16:creationId xmlns:a16="http://schemas.microsoft.com/office/drawing/2014/main" id="{847255F5-A536-41E8-9FF7-5D32CBCD9701}"/>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sz="2400" b="0" kern="0" dirty="0">
                <a:solidFill>
                  <a:srgbClr val="000000"/>
                </a:solidFill>
              </a:rPr>
              <a:t>Review the case study requirements</a:t>
            </a:r>
          </a:p>
          <a:p>
            <a:pPr lvl="0">
              <a:lnSpc>
                <a:spcPct val="125000"/>
              </a:lnSpc>
            </a:pPr>
            <a:r>
              <a:rPr lang="en-US" sz="2400" b="0" kern="0" dirty="0">
                <a:solidFill>
                  <a:srgbClr val="000000"/>
                </a:solidFill>
              </a:rPr>
              <a:t>Design a solution to the customer business problem</a:t>
            </a:r>
          </a:p>
          <a:p>
            <a:pPr lvl="0">
              <a:lnSpc>
                <a:spcPct val="125000"/>
              </a:lnSpc>
            </a:pPr>
            <a:r>
              <a:rPr lang="en-US" sz="2400" b="0" kern="0" dirty="0">
                <a:solidFill>
                  <a:srgbClr val="000000"/>
                </a:solidFill>
              </a:rPr>
              <a:t>Present your solution</a:t>
            </a:r>
          </a:p>
          <a:p>
            <a:pPr lvl="0">
              <a:lnSpc>
                <a:spcPct val="125000"/>
              </a:lnSpc>
            </a:pPr>
            <a:r>
              <a:rPr lang="en-US" sz="2400" b="0" kern="0" dirty="0">
                <a:solidFill>
                  <a:srgbClr val="000000"/>
                </a:solidFill>
              </a:rPr>
              <a:t>Respond to questions and objections</a:t>
            </a:r>
          </a:p>
          <a:p>
            <a:pPr lvl="0">
              <a:lnSpc>
                <a:spcPct val="125000"/>
              </a:lnSpc>
            </a:pPr>
            <a:r>
              <a:rPr lang="en-US" sz="2400" b="0" kern="0" dirty="0">
                <a:solidFill>
                  <a:srgbClr val="000000"/>
                </a:solidFill>
              </a:rPr>
              <a:t>Review a potential solution</a:t>
            </a:r>
          </a:p>
          <a:p>
            <a:pPr lvl="0">
              <a:lnSpc>
                <a:spcPct val="125000"/>
              </a:lnSpc>
            </a:pPr>
            <a:endParaRPr lang="en-US" sz="2400" b="0" kern="0" dirty="0">
              <a:solidFill>
                <a:srgbClr val="000000"/>
              </a:solidFill>
            </a:endParaRPr>
          </a:p>
        </p:txBody>
      </p:sp>
    </p:spTree>
    <p:extLst>
      <p:ext uri="{BB962C8B-B14F-4D97-AF65-F5344CB8AC3E}">
        <p14:creationId xmlns:p14="http://schemas.microsoft.com/office/powerpoint/2010/main" val="2172696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98ad9998-7e31-49b9-b0f4-fc24d608164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9A508-C217-478B-845D-76F7AFE07A4F}"/>
              </a:ext>
            </a:extLst>
          </p:cNvPr>
          <p:cNvSpPr>
            <a:spLocks noGrp="1"/>
          </p:cNvSpPr>
          <p:nvPr>
            <p:ph type="title"/>
          </p:nvPr>
        </p:nvSpPr>
        <p:spPr/>
        <p:txBody>
          <a:bodyPr/>
          <a:lstStyle/>
          <a:p>
            <a:r>
              <a:rPr lang="en-US" dirty="0"/>
              <a:t>Customer Business Problem</a:t>
            </a:r>
          </a:p>
        </p:txBody>
      </p:sp>
      <p:sp>
        <p:nvSpPr>
          <p:cNvPr id="4" name="Content Placeholder 2">
            <a:extLst>
              <a:ext uri="{FF2B5EF4-FFF2-40B4-BE49-F238E27FC236}">
                <a16:creationId xmlns:a16="http://schemas.microsoft.com/office/drawing/2014/main" id="{E0ADC468-2688-4F5E-995A-95D1966AA6A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Media and Publishing Company:</a:t>
            </a:r>
          </a:p>
          <a:p>
            <a:pPr lvl="1"/>
            <a:r>
              <a:rPr lang="en-US" b="0" kern="0" dirty="0">
                <a:solidFill>
                  <a:srgbClr val="000000"/>
                </a:solidFill>
              </a:rPr>
              <a:t>Approximately 5,000 employees</a:t>
            </a:r>
          </a:p>
          <a:p>
            <a:pPr lvl="1"/>
            <a:r>
              <a:rPr lang="en-US" b="0" kern="0" dirty="0">
                <a:solidFill>
                  <a:srgbClr val="000000"/>
                </a:solidFill>
              </a:rPr>
              <a:t>Located in Seattle, WA</a:t>
            </a:r>
          </a:p>
          <a:p>
            <a:pPr lvl="0"/>
            <a:endParaRPr lang="en-US" b="0" kern="0" dirty="0">
              <a:solidFill>
                <a:srgbClr val="000000"/>
              </a:solidFill>
            </a:endParaRPr>
          </a:p>
          <a:p>
            <a:pPr lvl="0"/>
            <a:r>
              <a:rPr lang="en-US" b="0" kern="0" dirty="0">
                <a:solidFill>
                  <a:srgbClr val="000000"/>
                </a:solidFill>
              </a:rPr>
              <a:t>Specialty:</a:t>
            </a:r>
          </a:p>
          <a:p>
            <a:pPr lvl="1"/>
            <a:r>
              <a:rPr lang="en-US" b="0" kern="0" dirty="0">
                <a:solidFill>
                  <a:srgbClr val="000000"/>
                </a:solidFill>
              </a:rPr>
              <a:t>Technical and Scientific Books</a:t>
            </a:r>
          </a:p>
          <a:p>
            <a:pPr lvl="1"/>
            <a:r>
              <a:rPr lang="en-US" b="0" kern="0" dirty="0">
                <a:solidFill>
                  <a:srgbClr val="000000"/>
                </a:solidFill>
              </a:rPr>
              <a:t>Catered to Academic Authors for Years</a:t>
            </a:r>
          </a:p>
          <a:p>
            <a:pPr lvl="1"/>
            <a:r>
              <a:rPr lang="en-US" b="0" kern="0" dirty="0">
                <a:solidFill>
                  <a:srgbClr val="000000"/>
                </a:solidFill>
              </a:rPr>
              <a:t>Extensive Historical Catalog of Technical and Scientific Books</a:t>
            </a:r>
          </a:p>
          <a:p>
            <a:pPr lvl="0"/>
            <a:endParaRPr lang="en-US" b="0" kern="0" dirty="0">
              <a:solidFill>
                <a:srgbClr val="000000"/>
              </a:solidFill>
            </a:endParaRPr>
          </a:p>
        </p:txBody>
      </p:sp>
    </p:spTree>
    <p:extLst>
      <p:ext uri="{BB962C8B-B14F-4D97-AF65-F5344CB8AC3E}">
        <p14:creationId xmlns:p14="http://schemas.microsoft.com/office/powerpoint/2010/main" val="2990865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fce565f0-aa3e-4bb6-a137-2d18dc3deb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0CE1E-B7E8-44C9-8793-187CCCA30D63}"/>
              </a:ext>
            </a:extLst>
          </p:cNvPr>
          <p:cNvSpPr>
            <a:spLocks noGrp="1"/>
          </p:cNvSpPr>
          <p:nvPr>
            <p:ph type="title"/>
          </p:nvPr>
        </p:nvSpPr>
        <p:spPr/>
        <p:txBody>
          <a:bodyPr/>
          <a:lstStyle/>
          <a:p>
            <a:r>
              <a:rPr lang="en-US" dirty="0"/>
              <a:t>Customer Inventory</a:t>
            </a:r>
          </a:p>
        </p:txBody>
      </p:sp>
      <p:sp>
        <p:nvSpPr>
          <p:cNvPr id="4" name="Content Placeholder 2">
            <a:extLst>
              <a:ext uri="{FF2B5EF4-FFF2-40B4-BE49-F238E27FC236}">
                <a16:creationId xmlns:a16="http://schemas.microsoft.com/office/drawing/2014/main" id="{A38796FC-C39B-4E24-A88A-5894EAE6CD0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Existing Applications</a:t>
            </a:r>
          </a:p>
        </p:txBody>
      </p:sp>
      <p:grpSp>
        <p:nvGrpSpPr>
          <p:cNvPr id="3" name="Group 2" descr="Customer Inventory (Existing Applications)">
            <a:extLst>
              <a:ext uri="{FF2B5EF4-FFF2-40B4-BE49-F238E27FC236}">
                <a16:creationId xmlns:a16="http://schemas.microsoft.com/office/drawing/2014/main" id="{8FE7A713-A7AC-4D39-A38F-512E50762040}"/>
              </a:ext>
            </a:extLst>
          </p:cNvPr>
          <p:cNvGrpSpPr/>
          <p:nvPr/>
        </p:nvGrpSpPr>
        <p:grpSpPr>
          <a:xfrm>
            <a:off x="1797267" y="2103120"/>
            <a:ext cx="5003048" cy="4206240"/>
            <a:chOff x="1797267" y="2103120"/>
            <a:chExt cx="5003048" cy="4206240"/>
          </a:xfrm>
        </p:grpSpPr>
        <p:sp>
          <p:nvSpPr>
            <p:cNvPr id="5" name="Text Placeholder 5">
              <a:extLst>
                <a:ext uri="{FF2B5EF4-FFF2-40B4-BE49-F238E27FC236}">
                  <a16:creationId xmlns:a16="http://schemas.microsoft.com/office/drawing/2014/main" id="{62E50F9B-A515-4E6B-8BEF-92523FC9C89F}"/>
                </a:ext>
              </a:extLst>
            </p:cNvPr>
            <p:cNvSpPr txBox="1">
              <a:spLocks/>
            </p:cNvSpPr>
            <p:nvPr/>
          </p:nvSpPr>
          <p:spPr>
            <a:xfrm>
              <a:off x="1797267" y="4206240"/>
              <a:ext cx="2514600" cy="2103120"/>
            </a:xfrm>
            <a:prstGeom prst="rect">
              <a:avLst/>
            </a:prstGeom>
            <a:solidFill>
              <a:srgbClr val="A80000"/>
            </a:solidFill>
          </p:spPr>
          <p:txBody>
            <a:bodyPr vert="horz" wrap="square" lIns="365760" tIns="91440" rIns="365760" bIns="91440" rtlCol="0" anchor="ctr">
              <a:noAutofit/>
            </a:bodyPr>
            <a:lstStyle>
              <a:lvl1pPr marL="0" marR="0" indent="0" algn="ctr" defTabSz="932742" rtl="0" eaLnBrk="1" fontAlgn="auto" latinLnBrk="0" hangingPunct="1">
                <a:lnSpc>
                  <a:spcPct val="100000"/>
                </a:lnSpc>
                <a:spcBef>
                  <a:spcPts val="600"/>
                </a:spcBef>
                <a:spcAft>
                  <a:spcPts val="0"/>
                </a:spcAft>
                <a:buClrTx/>
                <a:buSzPct val="90000"/>
                <a:buFont typeface="Arial" pitchFamily="34" charset="0"/>
                <a:buNone/>
                <a:tabLst/>
                <a:defRPr sz="20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0" dirty="0">
                  <a:solidFill>
                    <a:srgbClr val="FFFFFF"/>
                  </a:solidFill>
                  <a:latin typeface="Segoe UI"/>
                  <a:cs typeface="Arial" charset="0"/>
                </a:rPr>
                <a:t>IIS</a:t>
              </a:r>
            </a:p>
          </p:txBody>
        </p:sp>
        <p:sp>
          <p:nvSpPr>
            <p:cNvPr id="6" name="Text Placeholder 6">
              <a:extLst>
                <a:ext uri="{FF2B5EF4-FFF2-40B4-BE49-F238E27FC236}">
                  <a16:creationId xmlns:a16="http://schemas.microsoft.com/office/drawing/2014/main" id="{E4B7B0C7-FDC0-4DAC-ADD0-5B9C6FE674B1}"/>
                </a:ext>
              </a:extLst>
            </p:cNvPr>
            <p:cNvSpPr txBox="1">
              <a:spLocks/>
            </p:cNvSpPr>
            <p:nvPr/>
          </p:nvSpPr>
          <p:spPr>
            <a:xfrm>
              <a:off x="4285715" y="2103203"/>
              <a:ext cx="2514600" cy="2103120"/>
            </a:xfrm>
            <a:prstGeom prst="rect">
              <a:avLst/>
            </a:prstGeom>
            <a:solidFill>
              <a:srgbClr val="00B294"/>
            </a:solidFill>
          </p:spPr>
          <p:txBody>
            <a:bodyPr vert="horz" wrap="square" lIns="365760" tIns="91440" rIns="365760" bIns="91440" rtlCol="0" anchor="ctr">
              <a:noAutofit/>
            </a:bodyPr>
            <a:lstStyle>
              <a:lvl1pPr marL="0" marR="0" indent="0" algn="ctr" defTabSz="932742" rtl="0" eaLnBrk="1" fontAlgn="auto" latinLnBrk="0" hangingPunct="1">
                <a:lnSpc>
                  <a:spcPct val="100000"/>
                </a:lnSpc>
                <a:spcBef>
                  <a:spcPts val="600"/>
                </a:spcBef>
                <a:spcAft>
                  <a:spcPts val="0"/>
                </a:spcAft>
                <a:buClrTx/>
                <a:buSzPct val="90000"/>
                <a:buFont typeface="Arial" pitchFamily="34" charset="0"/>
                <a:buNone/>
                <a:tabLst/>
                <a:defRPr sz="20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0" dirty="0">
                  <a:solidFill>
                    <a:srgbClr val="FFFFFF"/>
                  </a:solidFill>
                  <a:latin typeface="Segoe UI"/>
                  <a:cs typeface="Arial" charset="0"/>
                </a:rPr>
                <a:t>Exchange 2013</a:t>
              </a:r>
            </a:p>
          </p:txBody>
        </p:sp>
        <p:sp>
          <p:nvSpPr>
            <p:cNvPr id="7" name="Text Placeholder 7">
              <a:extLst>
                <a:ext uri="{FF2B5EF4-FFF2-40B4-BE49-F238E27FC236}">
                  <a16:creationId xmlns:a16="http://schemas.microsoft.com/office/drawing/2014/main" id="{7367F21E-ACD2-41C0-85EB-CDD763855F45}"/>
                </a:ext>
              </a:extLst>
            </p:cNvPr>
            <p:cNvSpPr txBox="1">
              <a:spLocks/>
            </p:cNvSpPr>
            <p:nvPr/>
          </p:nvSpPr>
          <p:spPr>
            <a:xfrm>
              <a:off x="1797267" y="2103120"/>
              <a:ext cx="2514600" cy="2103120"/>
            </a:xfrm>
            <a:prstGeom prst="rect">
              <a:avLst/>
            </a:prstGeom>
            <a:solidFill>
              <a:srgbClr val="107C10"/>
            </a:solidFill>
          </p:spPr>
          <p:txBody>
            <a:bodyPr vert="horz" wrap="square" lIns="365760" tIns="91440" rIns="365760" bIns="91440" rtlCol="0" anchor="ctr">
              <a:noAutofit/>
            </a:bodyPr>
            <a:lstStyle>
              <a:lvl1pPr marL="0" marR="0" indent="0" algn="ctr" defTabSz="932742" rtl="0" eaLnBrk="1" fontAlgn="auto" latinLnBrk="0" hangingPunct="1">
                <a:lnSpc>
                  <a:spcPct val="100000"/>
                </a:lnSpc>
                <a:spcBef>
                  <a:spcPts val="600"/>
                </a:spcBef>
                <a:spcAft>
                  <a:spcPts val="0"/>
                </a:spcAft>
                <a:buClrTx/>
                <a:buSzPct val="90000"/>
                <a:buFont typeface="Arial" pitchFamily="34" charset="0"/>
                <a:buNone/>
                <a:tabLst/>
                <a:defRPr sz="20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0" dirty="0">
                  <a:solidFill>
                    <a:srgbClr val="FFFFFF"/>
                  </a:solidFill>
                  <a:latin typeface="Segoe UI"/>
                  <a:cs typeface="Arial" charset="0"/>
                </a:rPr>
                <a:t>Active Directory</a:t>
              </a:r>
            </a:p>
          </p:txBody>
        </p:sp>
        <p:sp>
          <p:nvSpPr>
            <p:cNvPr id="8" name="Text Placeholder 5">
              <a:extLst>
                <a:ext uri="{FF2B5EF4-FFF2-40B4-BE49-F238E27FC236}">
                  <a16:creationId xmlns:a16="http://schemas.microsoft.com/office/drawing/2014/main" id="{0DABAB55-6820-42E2-89F3-2392AA241C02}"/>
                </a:ext>
              </a:extLst>
            </p:cNvPr>
            <p:cNvSpPr txBox="1">
              <a:spLocks/>
            </p:cNvSpPr>
            <p:nvPr/>
          </p:nvSpPr>
          <p:spPr>
            <a:xfrm>
              <a:off x="4284125" y="4206240"/>
              <a:ext cx="2514600" cy="2103120"/>
            </a:xfrm>
            <a:prstGeom prst="rect">
              <a:avLst/>
            </a:prstGeom>
            <a:solidFill>
              <a:srgbClr val="68217A"/>
            </a:solidFill>
          </p:spPr>
          <p:txBody>
            <a:bodyPr vert="horz" wrap="square" lIns="365760" tIns="91440" rIns="365760" bIns="91440" rtlCol="0" anchor="ctr">
              <a:noAutofit/>
            </a:bodyPr>
            <a:lstStyle>
              <a:lvl1pPr marL="0" marR="0" indent="0" algn="ctr" defTabSz="932742" rtl="0" eaLnBrk="1" fontAlgn="auto" latinLnBrk="0" hangingPunct="1">
                <a:lnSpc>
                  <a:spcPct val="100000"/>
                </a:lnSpc>
                <a:spcBef>
                  <a:spcPts val="600"/>
                </a:spcBef>
                <a:spcAft>
                  <a:spcPts val="0"/>
                </a:spcAft>
                <a:buClrTx/>
                <a:buSzPct val="90000"/>
                <a:buFont typeface="Arial" pitchFamily="34" charset="0"/>
                <a:buNone/>
                <a:tabLst/>
                <a:defRPr sz="20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0" dirty="0">
                  <a:solidFill>
                    <a:srgbClr val="FFFFFF"/>
                  </a:solidFill>
                  <a:latin typeface="Segoe UI"/>
                  <a:cs typeface="Arial" charset="0"/>
                </a:rPr>
                <a:t>SQL Server 2014</a:t>
              </a:r>
            </a:p>
          </p:txBody>
        </p:sp>
      </p:grpSp>
    </p:spTree>
    <p:extLst>
      <p:ext uri="{BB962C8B-B14F-4D97-AF65-F5344CB8AC3E}">
        <p14:creationId xmlns:p14="http://schemas.microsoft.com/office/powerpoint/2010/main" val="1799590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69801f44-c154-447d-9e32-dfa06592107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9C81-574F-423D-9D40-507A0848496C}"/>
              </a:ext>
            </a:extLst>
          </p:cNvPr>
          <p:cNvSpPr>
            <a:spLocks noGrp="1"/>
          </p:cNvSpPr>
          <p:nvPr>
            <p:ph type="title"/>
          </p:nvPr>
        </p:nvSpPr>
        <p:spPr/>
        <p:txBody>
          <a:bodyPr/>
          <a:lstStyle/>
          <a:p>
            <a:r>
              <a:rPr lang="en-US" dirty="0"/>
              <a:t>Customer Inventory</a:t>
            </a:r>
          </a:p>
        </p:txBody>
      </p:sp>
      <p:sp>
        <p:nvSpPr>
          <p:cNvPr id="4" name="Content Placeholder 2">
            <a:extLst>
              <a:ext uri="{FF2B5EF4-FFF2-40B4-BE49-F238E27FC236}">
                <a16:creationId xmlns:a16="http://schemas.microsoft.com/office/drawing/2014/main" id="{51DE5D18-EA55-4F06-8638-8A562F0B0C0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Backup Workflow</a:t>
            </a:r>
          </a:p>
        </p:txBody>
      </p:sp>
      <p:grpSp>
        <p:nvGrpSpPr>
          <p:cNvPr id="5" name="Group 4" descr="Customer Inventory (Backup)">
            <a:extLst>
              <a:ext uri="{FF2B5EF4-FFF2-40B4-BE49-F238E27FC236}">
                <a16:creationId xmlns:a16="http://schemas.microsoft.com/office/drawing/2014/main" id="{273300C0-B79E-459F-B535-C3B938654459}"/>
              </a:ext>
            </a:extLst>
          </p:cNvPr>
          <p:cNvGrpSpPr/>
          <p:nvPr/>
        </p:nvGrpSpPr>
        <p:grpSpPr>
          <a:xfrm>
            <a:off x="502920" y="2147093"/>
            <a:ext cx="8138160" cy="2895600"/>
            <a:chOff x="272144" y="2278062"/>
            <a:chExt cx="8305800" cy="2895600"/>
          </a:xfrm>
        </p:grpSpPr>
        <p:sp>
          <p:nvSpPr>
            <p:cNvPr id="6" name="Text Placeholder 6">
              <a:extLst>
                <a:ext uri="{FF2B5EF4-FFF2-40B4-BE49-F238E27FC236}">
                  <a16:creationId xmlns:a16="http://schemas.microsoft.com/office/drawing/2014/main" id="{8600C018-1804-47AF-8FB5-F6D12C995279}"/>
                </a:ext>
              </a:extLst>
            </p:cNvPr>
            <p:cNvSpPr txBox="1">
              <a:spLocks/>
            </p:cNvSpPr>
            <p:nvPr/>
          </p:nvSpPr>
          <p:spPr>
            <a:xfrm>
              <a:off x="272144" y="2278062"/>
              <a:ext cx="8305800" cy="2895600"/>
            </a:xfrm>
            <a:prstGeom prst="rect">
              <a:avLst/>
            </a:prstGeom>
            <a:solidFill>
              <a:srgbClr val="6DC2E9"/>
            </a:solidFill>
          </p:spPr>
          <p:txBody>
            <a:bodyPr vert="horz" wrap="square" lIns="365760" tIns="91440" rIns="365760" bIns="91440" rtlCol="0" anchor="b">
              <a:noAutofit/>
            </a:bodyPr>
            <a:lstStyle>
              <a:lvl1pPr marL="0" marR="0" indent="0" algn="ctr" defTabSz="932742" rtl="0" eaLnBrk="1" fontAlgn="auto" latinLnBrk="0" hangingPunct="1">
                <a:lnSpc>
                  <a:spcPct val="100000"/>
                </a:lnSpc>
                <a:spcBef>
                  <a:spcPts val="600"/>
                </a:spcBef>
                <a:spcAft>
                  <a:spcPts val="0"/>
                </a:spcAft>
                <a:buClrTx/>
                <a:buSzPct val="90000"/>
                <a:buFont typeface="Arial" pitchFamily="34" charset="0"/>
                <a:buNone/>
                <a:tabLst/>
                <a:defRPr sz="20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0" dirty="0">
                  <a:solidFill>
                    <a:srgbClr val="505050"/>
                  </a:solidFill>
                  <a:latin typeface="Segoe UI"/>
                  <a:cs typeface="Arial" charset="0"/>
                </a:rPr>
                <a:t>System Center Virtual Machine Manager</a:t>
              </a:r>
            </a:p>
          </p:txBody>
        </p:sp>
        <p:sp>
          <p:nvSpPr>
            <p:cNvPr id="7" name="Text Placeholder 5">
              <a:extLst>
                <a:ext uri="{FF2B5EF4-FFF2-40B4-BE49-F238E27FC236}">
                  <a16:creationId xmlns:a16="http://schemas.microsoft.com/office/drawing/2014/main" id="{820BB071-57C8-4B7B-8A4D-4589669D10A9}"/>
                </a:ext>
              </a:extLst>
            </p:cNvPr>
            <p:cNvSpPr txBox="1">
              <a:spLocks/>
            </p:cNvSpPr>
            <p:nvPr/>
          </p:nvSpPr>
          <p:spPr>
            <a:xfrm>
              <a:off x="5610153" y="2560320"/>
              <a:ext cx="2514600" cy="2103120"/>
            </a:xfrm>
            <a:prstGeom prst="rect">
              <a:avLst/>
            </a:prstGeom>
            <a:solidFill>
              <a:srgbClr val="9B4F96"/>
            </a:solidFill>
          </p:spPr>
          <p:txBody>
            <a:bodyPr vert="horz" wrap="square" lIns="365760" tIns="91440" rIns="365760" bIns="91440" rtlCol="0" anchor="ctr">
              <a:noAutofit/>
            </a:bodyPr>
            <a:lstStyle>
              <a:lvl1pPr marL="0" marR="0" indent="0" algn="ctr" defTabSz="932742" rtl="0" eaLnBrk="1" fontAlgn="auto" latinLnBrk="0" hangingPunct="1">
                <a:lnSpc>
                  <a:spcPct val="100000"/>
                </a:lnSpc>
                <a:spcBef>
                  <a:spcPts val="600"/>
                </a:spcBef>
                <a:spcAft>
                  <a:spcPts val="0"/>
                </a:spcAft>
                <a:buClrTx/>
                <a:buSzPct val="90000"/>
                <a:buFont typeface="Arial" pitchFamily="34" charset="0"/>
                <a:buNone/>
                <a:tabLst/>
                <a:defRPr sz="20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0" dirty="0">
                  <a:solidFill>
                    <a:srgbClr val="FFFFFF"/>
                  </a:solidFill>
                  <a:latin typeface="Segoe UI"/>
                  <a:cs typeface="Arial" charset="0"/>
                </a:rPr>
                <a:t>Tape Backup</a:t>
              </a:r>
            </a:p>
          </p:txBody>
        </p:sp>
        <p:sp>
          <p:nvSpPr>
            <p:cNvPr id="8" name="Text Placeholder 7">
              <a:extLst>
                <a:ext uri="{FF2B5EF4-FFF2-40B4-BE49-F238E27FC236}">
                  <a16:creationId xmlns:a16="http://schemas.microsoft.com/office/drawing/2014/main" id="{A26CA9B8-E5E0-4E29-9E6B-5A217BBD8790}"/>
                </a:ext>
              </a:extLst>
            </p:cNvPr>
            <p:cNvSpPr txBox="1">
              <a:spLocks/>
            </p:cNvSpPr>
            <p:nvPr/>
          </p:nvSpPr>
          <p:spPr>
            <a:xfrm>
              <a:off x="607105" y="2560320"/>
              <a:ext cx="2514600" cy="2103120"/>
            </a:xfrm>
            <a:prstGeom prst="rect">
              <a:avLst/>
            </a:prstGeom>
            <a:solidFill>
              <a:srgbClr val="008272"/>
            </a:solidFill>
          </p:spPr>
          <p:txBody>
            <a:bodyPr vert="horz" wrap="square" lIns="365760" tIns="91440" rIns="365760" bIns="91440" rtlCol="0" anchor="ctr">
              <a:noAutofit/>
            </a:bodyPr>
            <a:lstStyle>
              <a:lvl1pPr marL="0" marR="0" indent="0" algn="ctr" defTabSz="932742" rtl="0" eaLnBrk="1" fontAlgn="auto" latinLnBrk="0" hangingPunct="1">
                <a:lnSpc>
                  <a:spcPct val="100000"/>
                </a:lnSpc>
                <a:spcBef>
                  <a:spcPts val="600"/>
                </a:spcBef>
                <a:spcAft>
                  <a:spcPts val="0"/>
                </a:spcAft>
                <a:buClrTx/>
                <a:buSzPct val="90000"/>
                <a:buFont typeface="Arial" pitchFamily="34" charset="0"/>
                <a:buNone/>
                <a:tabLst/>
                <a:defRPr sz="2000" kern="1200" spc="0" baseline="0">
                  <a:solidFill>
                    <a:schemeClr val="bg1"/>
                  </a:soli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0" dirty="0">
                  <a:solidFill>
                    <a:srgbClr val="FFFFFF"/>
                  </a:solidFill>
                  <a:latin typeface="Segoe UI"/>
                  <a:cs typeface="Arial" charset="0"/>
                </a:rPr>
                <a:t>Physical Servers</a:t>
              </a:r>
            </a:p>
          </p:txBody>
        </p:sp>
        <p:sp>
          <p:nvSpPr>
            <p:cNvPr id="9" name="Left-Right Arrow 1">
              <a:extLst>
                <a:ext uri="{FF2B5EF4-FFF2-40B4-BE49-F238E27FC236}">
                  <a16:creationId xmlns:a16="http://schemas.microsoft.com/office/drawing/2014/main" id="{359D62DB-EA3E-4657-BE6C-6F583FD8CD2A}"/>
                </a:ext>
              </a:extLst>
            </p:cNvPr>
            <p:cNvSpPr/>
            <p:nvPr/>
          </p:nvSpPr>
          <p:spPr bwMode="auto">
            <a:xfrm>
              <a:off x="3548744" y="3344862"/>
              <a:ext cx="1752600" cy="762000"/>
            </a:xfrm>
            <a:prstGeom prst="leftRightArrow">
              <a:avLst/>
            </a:prstGeom>
            <a:solidFill>
              <a:srgbClr val="FEB900"/>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217009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2215471d-3346-44f1-8928-2fd6dcf76a3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2CA4-6A41-4D44-9E11-508CEA8BDD5B}"/>
              </a:ext>
            </a:extLst>
          </p:cNvPr>
          <p:cNvSpPr>
            <a:spLocks noGrp="1"/>
          </p:cNvSpPr>
          <p:nvPr>
            <p:ph type="title"/>
          </p:nvPr>
        </p:nvSpPr>
        <p:spPr/>
        <p:txBody>
          <a:bodyPr/>
          <a:lstStyle/>
          <a:p>
            <a:r>
              <a:rPr lang="en-US" dirty="0"/>
              <a:t>Customer Goals</a:t>
            </a:r>
          </a:p>
        </p:txBody>
      </p:sp>
      <p:sp>
        <p:nvSpPr>
          <p:cNvPr id="6" name="TextBox 5">
            <a:extLst>
              <a:ext uri="{FF2B5EF4-FFF2-40B4-BE49-F238E27FC236}">
                <a16:creationId xmlns:a16="http://schemas.microsoft.com/office/drawing/2014/main" id="{ACF708AD-77AE-45FA-A13D-208235876E1F}"/>
              </a:ext>
            </a:extLst>
          </p:cNvPr>
          <p:cNvSpPr txBox="1"/>
          <p:nvPr/>
        </p:nvSpPr>
        <p:spPr>
          <a:xfrm>
            <a:off x="1647508" y="1021215"/>
            <a:ext cx="4297680" cy="1005840"/>
          </a:xfrm>
          <a:prstGeom prst="rect">
            <a:avLst/>
          </a:prstGeom>
          <a:noFill/>
        </p:spPr>
        <p:txBody>
          <a:bodyPr wrap="square" lIns="91440" tIns="91440" rIns="91440" bIns="91440" rtlCol="0">
            <a:noAutofit/>
          </a:bodyPr>
          <a:lstStyle/>
          <a:p>
            <a:pPr lvl="0">
              <a:spcAft>
                <a:spcPts val="600"/>
              </a:spcAft>
            </a:pPr>
            <a:r>
              <a:rPr lang="en-US" sz="2000" dirty="0">
                <a:solidFill>
                  <a:srgbClr val="0072C6"/>
                </a:solidFill>
                <a:latin typeface="Segoe UI" panose="020B0502040204020203" pitchFamily="34" charset="0"/>
                <a:cs typeface="Segoe UI" panose="020B0502040204020203" pitchFamily="34" charset="0"/>
              </a:rPr>
              <a:t>Disaster Recovery:</a:t>
            </a:r>
            <a:r>
              <a:rPr lang="en-US" sz="2000" dirty="0">
                <a:solidFill>
                  <a:srgbClr val="000000"/>
                </a:solidFill>
                <a:latin typeface="Segoe UI" panose="020B0502040204020203" pitchFamily="34" charset="0"/>
                <a:cs typeface="Segoe UI" panose="020B0502040204020203" pitchFamily="34" charset="0"/>
              </a:rPr>
              <a:t> </a:t>
            </a:r>
            <a:r>
              <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Improve speed and reliability of recovery solution </a:t>
            </a:r>
          </a:p>
        </p:txBody>
      </p:sp>
      <p:sp>
        <p:nvSpPr>
          <p:cNvPr id="7" name="TextBox 6">
            <a:extLst>
              <a:ext uri="{FF2B5EF4-FFF2-40B4-BE49-F238E27FC236}">
                <a16:creationId xmlns:a16="http://schemas.microsoft.com/office/drawing/2014/main" id="{68D76878-B167-4C61-996C-905685DAE910}"/>
              </a:ext>
            </a:extLst>
          </p:cNvPr>
          <p:cNvSpPr txBox="1"/>
          <p:nvPr/>
        </p:nvSpPr>
        <p:spPr>
          <a:xfrm>
            <a:off x="1647508" y="2392815"/>
            <a:ext cx="4297680" cy="1005840"/>
          </a:xfrm>
          <a:prstGeom prst="rect">
            <a:avLst/>
          </a:prstGeom>
          <a:noFill/>
        </p:spPr>
        <p:txBody>
          <a:bodyPr wrap="square" lIns="91440" tIns="91440" rIns="91440" bIns="91440" rtlCol="0">
            <a:noAutofit/>
          </a:bodyPr>
          <a:lstStyle/>
          <a:p>
            <a:pPr lvl="0">
              <a:spcAft>
                <a:spcPts val="600"/>
              </a:spcAft>
            </a:pPr>
            <a:r>
              <a:rPr lang="en-US" sz="2000" dirty="0">
                <a:solidFill>
                  <a:srgbClr val="0072C6"/>
                </a:solidFill>
                <a:latin typeface="Segoe UI" panose="020B0502040204020203" pitchFamily="34" charset="0"/>
                <a:cs typeface="Segoe UI" panose="020B0502040204020203" pitchFamily="34" charset="0"/>
              </a:rPr>
              <a:t>Budget Conscious:</a:t>
            </a:r>
            <a:r>
              <a:rPr lang="en-US" sz="2000" dirty="0">
                <a:solidFill>
                  <a:srgbClr val="000000"/>
                </a:solidFill>
                <a:latin typeface="Segoe UI" panose="020B0502040204020203" pitchFamily="34" charset="0"/>
                <a:cs typeface="Segoe UI" panose="020B0502040204020203" pitchFamily="34" charset="0"/>
              </a:rPr>
              <a:t> </a:t>
            </a:r>
            <a:r>
              <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Budget for secondary compute and storage is limited</a:t>
            </a:r>
          </a:p>
        </p:txBody>
      </p:sp>
      <p:sp>
        <p:nvSpPr>
          <p:cNvPr id="8" name="TextBox 7">
            <a:extLst>
              <a:ext uri="{FF2B5EF4-FFF2-40B4-BE49-F238E27FC236}">
                <a16:creationId xmlns:a16="http://schemas.microsoft.com/office/drawing/2014/main" id="{6FA77841-B7AE-4133-AFF8-49A8E9A2D30F}"/>
              </a:ext>
            </a:extLst>
          </p:cNvPr>
          <p:cNvSpPr txBox="1"/>
          <p:nvPr/>
        </p:nvSpPr>
        <p:spPr>
          <a:xfrm>
            <a:off x="1647508" y="3764415"/>
            <a:ext cx="4297680" cy="1005840"/>
          </a:xfrm>
          <a:prstGeom prst="rect">
            <a:avLst/>
          </a:prstGeom>
          <a:noFill/>
        </p:spPr>
        <p:txBody>
          <a:bodyPr wrap="square" lIns="91440" tIns="91440" rIns="91440" bIns="91440" rtlCol="0">
            <a:noAutofit/>
          </a:bodyPr>
          <a:lstStyle/>
          <a:p>
            <a:pPr lvl="0">
              <a:spcAft>
                <a:spcPts val="600"/>
              </a:spcAft>
            </a:pPr>
            <a:r>
              <a:rPr lang="en-US" sz="2000" dirty="0">
                <a:solidFill>
                  <a:srgbClr val="0072C6"/>
                </a:solidFill>
                <a:latin typeface="Segoe UI" panose="020B0502040204020203" pitchFamily="34" charset="0"/>
                <a:cs typeface="Segoe UI" panose="020B0502040204020203" pitchFamily="34" charset="0"/>
              </a:rPr>
              <a:t>Limited Resources:</a:t>
            </a:r>
            <a:r>
              <a:rPr lang="en-US" sz="2000" dirty="0">
                <a:solidFill>
                  <a:srgbClr val="000000"/>
                </a:solidFill>
                <a:latin typeface="Segoe UI" panose="020B0502040204020203" pitchFamily="34" charset="0"/>
                <a:cs typeface="Segoe UI" panose="020B0502040204020203" pitchFamily="34" charset="0"/>
              </a:rPr>
              <a:t> </a:t>
            </a:r>
            <a:r>
              <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Solution should be manageable with existing staffing bandwidth</a:t>
            </a:r>
          </a:p>
        </p:txBody>
      </p:sp>
      <p:grpSp>
        <p:nvGrpSpPr>
          <p:cNvPr id="3" name="Group 2" descr="Customer Goals">
            <a:extLst>
              <a:ext uri="{FF2B5EF4-FFF2-40B4-BE49-F238E27FC236}">
                <a16:creationId xmlns:a16="http://schemas.microsoft.com/office/drawing/2014/main" id="{DB7714F4-42AF-4189-8B84-68ACB7B49E4B}"/>
              </a:ext>
            </a:extLst>
          </p:cNvPr>
          <p:cNvGrpSpPr/>
          <p:nvPr/>
        </p:nvGrpSpPr>
        <p:grpSpPr>
          <a:xfrm>
            <a:off x="458788" y="1021215"/>
            <a:ext cx="914400" cy="3657600"/>
            <a:chOff x="458788" y="1021215"/>
            <a:chExt cx="914400" cy="3657600"/>
          </a:xfrm>
        </p:grpSpPr>
        <p:pic>
          <p:nvPicPr>
            <p:cNvPr id="4" name="Picture 3">
              <a:extLst>
                <a:ext uri="{FF2B5EF4-FFF2-40B4-BE49-F238E27FC236}">
                  <a16:creationId xmlns:a16="http://schemas.microsoft.com/office/drawing/2014/main" id="{8694368B-B95D-4C93-8CE5-A3EEE49D58D2}"/>
                </a:ext>
              </a:extLst>
            </p:cNvPr>
            <p:cNvPicPr>
              <a:picLocks noChangeAspect="1"/>
            </p:cNvPicPr>
            <p:nvPr/>
          </p:nvPicPr>
          <p:blipFill>
            <a:blip r:embed="rId3"/>
            <a:stretch>
              <a:fillRect/>
            </a:stretch>
          </p:blipFill>
          <p:spPr>
            <a:xfrm>
              <a:off x="458788" y="1021215"/>
              <a:ext cx="914400" cy="914400"/>
            </a:xfrm>
            <a:prstGeom prst="rect">
              <a:avLst/>
            </a:prstGeom>
          </p:spPr>
        </p:pic>
        <p:pic>
          <p:nvPicPr>
            <p:cNvPr id="5" name="Picture 4">
              <a:extLst>
                <a:ext uri="{FF2B5EF4-FFF2-40B4-BE49-F238E27FC236}">
                  <a16:creationId xmlns:a16="http://schemas.microsoft.com/office/drawing/2014/main" id="{93EC977F-6ED9-43AF-8694-EAAD0BD0920F}"/>
                </a:ext>
              </a:extLst>
            </p:cNvPr>
            <p:cNvPicPr>
              <a:picLocks noChangeAspect="1"/>
            </p:cNvPicPr>
            <p:nvPr/>
          </p:nvPicPr>
          <p:blipFill>
            <a:blip r:embed="rId4"/>
            <a:stretch>
              <a:fillRect/>
            </a:stretch>
          </p:blipFill>
          <p:spPr>
            <a:xfrm>
              <a:off x="458788" y="2392815"/>
              <a:ext cx="914400" cy="914400"/>
            </a:xfrm>
            <a:prstGeom prst="rect">
              <a:avLst/>
            </a:prstGeom>
          </p:spPr>
        </p:pic>
        <p:pic>
          <p:nvPicPr>
            <p:cNvPr id="9" name="Picture 8">
              <a:extLst>
                <a:ext uri="{FF2B5EF4-FFF2-40B4-BE49-F238E27FC236}">
                  <a16:creationId xmlns:a16="http://schemas.microsoft.com/office/drawing/2014/main" id="{67FE7326-4B03-40F4-A1FE-D6CD62F64ACE}"/>
                </a:ext>
              </a:extLst>
            </p:cNvPr>
            <p:cNvPicPr>
              <a:picLocks noChangeAspect="1"/>
            </p:cNvPicPr>
            <p:nvPr/>
          </p:nvPicPr>
          <p:blipFill>
            <a:blip r:embed="rId5"/>
            <a:stretch>
              <a:fillRect/>
            </a:stretch>
          </p:blipFill>
          <p:spPr>
            <a:xfrm>
              <a:off x="458788" y="3764415"/>
              <a:ext cx="914400" cy="914400"/>
            </a:xfrm>
            <a:prstGeom prst="rect">
              <a:avLst/>
            </a:prstGeom>
          </p:spPr>
        </p:pic>
      </p:grpSp>
    </p:spTree>
    <p:extLst>
      <p:ext uri="{BB962C8B-B14F-4D97-AF65-F5344CB8AC3E}">
        <p14:creationId xmlns:p14="http://schemas.microsoft.com/office/powerpoint/2010/main" val="1090498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4c7c886d-73c1-43ae-971e-b0e8137cf9c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3B05-C7A2-4BA5-AEE1-30BAB20B8372}"/>
              </a:ext>
            </a:extLst>
          </p:cNvPr>
          <p:cNvSpPr>
            <a:spLocks noGrp="1"/>
          </p:cNvSpPr>
          <p:nvPr>
            <p:ph type="title"/>
          </p:nvPr>
        </p:nvSpPr>
        <p:spPr/>
        <p:txBody>
          <a:bodyPr/>
          <a:lstStyle/>
          <a:p>
            <a:r>
              <a:rPr lang="en-US" dirty="0"/>
              <a:t>Azure Security Center</a:t>
            </a:r>
          </a:p>
        </p:txBody>
      </p:sp>
      <p:sp>
        <p:nvSpPr>
          <p:cNvPr id="4" name="Content Placeholder 2">
            <a:extLst>
              <a:ext uri="{FF2B5EF4-FFF2-40B4-BE49-F238E27FC236}">
                <a16:creationId xmlns:a16="http://schemas.microsoft.com/office/drawing/2014/main" id="{86E73731-E573-49B2-860D-DCEA511ABE0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Centralized Dashboard, focusing on Security posture of Azure and hybrid systems and applications</a:t>
            </a:r>
          </a:p>
          <a:p>
            <a:pPr lvl="0"/>
            <a:r>
              <a:rPr lang="en-US" b="0" kern="0" dirty="0">
                <a:solidFill>
                  <a:srgbClr val="000000"/>
                </a:solidFill>
              </a:rPr>
              <a:t>Active in 3 different areas:</a:t>
            </a:r>
          </a:p>
          <a:p>
            <a:pPr lvl="1"/>
            <a:r>
              <a:rPr lang="en-US" b="0" kern="0" dirty="0">
                <a:solidFill>
                  <a:srgbClr val="000000"/>
                </a:solidFill>
              </a:rPr>
              <a:t>General Security View</a:t>
            </a:r>
          </a:p>
          <a:p>
            <a:pPr lvl="1"/>
            <a:r>
              <a:rPr lang="en-US" b="0" kern="0" dirty="0">
                <a:solidFill>
                  <a:srgbClr val="000000"/>
                </a:solidFill>
              </a:rPr>
              <a:t>Prevention</a:t>
            </a:r>
          </a:p>
          <a:p>
            <a:pPr lvl="1"/>
            <a:r>
              <a:rPr lang="en-US" b="0" kern="0" dirty="0">
                <a:solidFill>
                  <a:srgbClr val="000000"/>
                </a:solidFill>
              </a:rPr>
              <a:t>Detection</a:t>
            </a:r>
          </a:p>
          <a:p>
            <a:pPr lvl="0"/>
            <a:r>
              <a:rPr lang="en-US" b="0" kern="0" dirty="0">
                <a:solidFill>
                  <a:srgbClr val="000000"/>
                </a:solidFill>
              </a:rPr>
              <a:t>Networking Features:</a:t>
            </a:r>
          </a:p>
          <a:p>
            <a:pPr lvl="1"/>
            <a:r>
              <a:rPr lang="en-US" b="0" kern="0" dirty="0">
                <a:solidFill>
                  <a:srgbClr val="000000"/>
                </a:solidFill>
              </a:rPr>
              <a:t>Networking Recommendations</a:t>
            </a:r>
          </a:p>
          <a:p>
            <a:pPr lvl="1"/>
            <a:r>
              <a:rPr lang="en-US" b="0" kern="0" dirty="0">
                <a:solidFill>
                  <a:srgbClr val="000000"/>
                </a:solidFill>
              </a:rPr>
              <a:t>Internet Facing Endpoints security view</a:t>
            </a:r>
          </a:p>
          <a:p>
            <a:pPr lvl="1"/>
            <a:r>
              <a:rPr lang="en-US" b="0" kern="0" dirty="0">
                <a:solidFill>
                  <a:srgbClr val="000000"/>
                </a:solidFill>
              </a:rPr>
              <a:t>Networking Topology security view</a:t>
            </a:r>
          </a:p>
          <a:p>
            <a:pPr lvl="0"/>
            <a:endParaRPr lang="en-US" b="0" kern="0" dirty="0">
              <a:solidFill>
                <a:srgbClr val="000000"/>
              </a:solidFill>
            </a:endParaRPr>
          </a:p>
          <a:p>
            <a:pPr lvl="0"/>
            <a:endParaRPr lang="en-US" b="0" kern="0" dirty="0">
              <a:solidFill>
                <a:srgbClr val="000000"/>
              </a:solidFill>
            </a:endParaRPr>
          </a:p>
        </p:txBody>
      </p:sp>
    </p:spTree>
    <p:extLst>
      <p:ext uri="{BB962C8B-B14F-4D97-AF65-F5344CB8AC3E}">
        <p14:creationId xmlns:p14="http://schemas.microsoft.com/office/powerpoint/2010/main" val="1830326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b49038d3-96f0-4a14-8106-cf1ad7ec3f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8DE81-F3E1-44F7-BF89-7694F2B039EC}"/>
              </a:ext>
            </a:extLst>
          </p:cNvPr>
          <p:cNvSpPr>
            <a:spLocks noGrp="1"/>
          </p:cNvSpPr>
          <p:nvPr>
            <p:ph type="title"/>
          </p:nvPr>
        </p:nvSpPr>
        <p:spPr/>
        <p:txBody>
          <a:bodyPr/>
          <a:lstStyle/>
          <a:p>
            <a:r>
              <a:rPr lang="en-US" dirty="0"/>
              <a:t>Customer Needs</a:t>
            </a:r>
          </a:p>
        </p:txBody>
      </p:sp>
      <p:sp>
        <p:nvSpPr>
          <p:cNvPr id="4" name="Content Placeholder 2">
            <a:extLst>
              <a:ext uri="{FF2B5EF4-FFF2-40B4-BE49-F238E27FC236}">
                <a16:creationId xmlns:a16="http://schemas.microsoft.com/office/drawing/2014/main" id="{58A87C7D-8F77-4D1E-BF36-165FA64903C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b="0" kern="0" dirty="0">
                <a:solidFill>
                  <a:srgbClr val="000000"/>
                </a:solidFill>
              </a:rPr>
              <a:t>The ability to perform data-center level recovery for critical workloads that can be executed in the event of a data center failure</a:t>
            </a:r>
          </a:p>
          <a:p>
            <a:pPr lvl="0"/>
            <a:r>
              <a:rPr lang="en-US" sz="2400" b="0" kern="0" dirty="0">
                <a:solidFill>
                  <a:srgbClr val="000000"/>
                </a:solidFill>
              </a:rPr>
              <a:t>Automated and orderly recovery process so different tiers of the application start in the correct order and remain in a consistent state </a:t>
            </a:r>
          </a:p>
          <a:p>
            <a:pPr lvl="0"/>
            <a:r>
              <a:rPr lang="en-US" sz="2400" b="0" kern="0" dirty="0">
                <a:solidFill>
                  <a:srgbClr val="000000"/>
                </a:solidFill>
              </a:rPr>
              <a:t>The ability to perform failback following restoring on-premises data center functionality that can be executed in the automated and orderly manner</a:t>
            </a:r>
          </a:p>
          <a:p>
            <a:pPr lvl="0"/>
            <a:r>
              <a:rPr lang="en-US" sz="2400" b="0" kern="0" dirty="0">
                <a:solidFill>
                  <a:srgbClr val="000000"/>
                </a:solidFill>
              </a:rPr>
              <a:t>The ability to perform multi-tier application and individual server-level recovery of critical workloads</a:t>
            </a:r>
          </a:p>
          <a:p>
            <a:pPr lvl="0"/>
            <a:r>
              <a:rPr lang="en-US" sz="2400" b="0" kern="0" dirty="0">
                <a:solidFill>
                  <a:srgbClr val="000000"/>
                </a:solidFill>
              </a:rPr>
              <a:t>Support for server-level and application-level high availability whenever possible</a:t>
            </a:r>
          </a:p>
          <a:p>
            <a:pPr lvl="0"/>
            <a:endParaRPr lang="en-US" sz="2400" b="0" kern="0" dirty="0">
              <a:solidFill>
                <a:srgbClr val="000000"/>
              </a:solidFill>
            </a:endParaRPr>
          </a:p>
        </p:txBody>
      </p:sp>
    </p:spTree>
    <p:extLst>
      <p:ext uri="{BB962C8B-B14F-4D97-AF65-F5344CB8AC3E}">
        <p14:creationId xmlns:p14="http://schemas.microsoft.com/office/powerpoint/2010/main" val="862199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7b935191-453d-4d61-a86b-b1113871688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B6DF-2D47-4AAC-9D94-B33AAA982D4B}"/>
              </a:ext>
            </a:extLst>
          </p:cNvPr>
          <p:cNvSpPr>
            <a:spLocks noGrp="1"/>
          </p:cNvSpPr>
          <p:nvPr>
            <p:ph type="title"/>
          </p:nvPr>
        </p:nvSpPr>
        <p:spPr/>
        <p:txBody>
          <a:bodyPr/>
          <a:lstStyle/>
          <a:p>
            <a:r>
              <a:rPr lang="en-US" dirty="0"/>
              <a:t>Customer Needs</a:t>
            </a:r>
          </a:p>
        </p:txBody>
      </p:sp>
      <p:sp>
        <p:nvSpPr>
          <p:cNvPr id="4" name="Content Placeholder 2">
            <a:extLst>
              <a:ext uri="{FF2B5EF4-FFF2-40B4-BE49-F238E27FC236}">
                <a16:creationId xmlns:a16="http://schemas.microsoft.com/office/drawing/2014/main" id="{581EE247-742F-4F52-AE82-678F373162AB}"/>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400" b="0" kern="0" dirty="0">
                <a:solidFill>
                  <a:srgbClr val="000000"/>
                </a:solidFill>
              </a:rPr>
              <a:t>Quick testing and validation of recovery processes with minimal interruption to the production environment</a:t>
            </a:r>
          </a:p>
          <a:p>
            <a:pPr lvl="0"/>
            <a:r>
              <a:rPr lang="en-US" sz="2400" b="0" kern="0" dirty="0">
                <a:solidFill>
                  <a:srgbClr val="000000"/>
                </a:solidFill>
              </a:rPr>
              <a:t>Minimized capital and operational expenses</a:t>
            </a:r>
          </a:p>
          <a:p>
            <a:pPr lvl="0"/>
            <a:r>
              <a:rPr lang="en-US" sz="2400" b="0" kern="0" dirty="0">
                <a:solidFill>
                  <a:srgbClr val="000000"/>
                </a:solidFill>
              </a:rPr>
              <a:t>Optimized authentication for AD-integrated services and applications</a:t>
            </a:r>
          </a:p>
          <a:p>
            <a:pPr lvl="0"/>
            <a:r>
              <a:rPr lang="en-US" sz="2400" b="0" kern="0" dirty="0">
                <a:solidFill>
                  <a:srgbClr val="000000"/>
                </a:solidFill>
              </a:rPr>
              <a:t>Centralized management of backups and reduced or eliminated dependency on offsite tape storage</a:t>
            </a:r>
          </a:p>
          <a:p>
            <a:pPr lvl="0"/>
            <a:r>
              <a:rPr lang="en-US" sz="2400" b="0" kern="0" dirty="0">
                <a:solidFill>
                  <a:srgbClr val="000000"/>
                </a:solidFill>
              </a:rPr>
              <a:t>The level of security and privacy commensurate with highly sensitive and competitive nature of the business</a:t>
            </a:r>
          </a:p>
          <a:p>
            <a:pPr lvl="0"/>
            <a:endParaRPr lang="en-US" sz="2400" b="0" kern="0" dirty="0">
              <a:solidFill>
                <a:srgbClr val="000000"/>
              </a:solidFill>
            </a:endParaRPr>
          </a:p>
        </p:txBody>
      </p:sp>
    </p:spTree>
    <p:extLst>
      <p:ext uri="{BB962C8B-B14F-4D97-AF65-F5344CB8AC3E}">
        <p14:creationId xmlns:p14="http://schemas.microsoft.com/office/powerpoint/2010/main" val="3913026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72306fd5-fbdd-4e5e-8950-08b22e5167e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E93-1EA6-4639-9CC7-0D151C412E3C}"/>
              </a:ext>
            </a:extLst>
          </p:cNvPr>
          <p:cNvSpPr>
            <a:spLocks noGrp="1"/>
          </p:cNvSpPr>
          <p:nvPr>
            <p:ph type="title"/>
          </p:nvPr>
        </p:nvSpPr>
        <p:spPr/>
        <p:txBody>
          <a:bodyPr/>
          <a:lstStyle/>
          <a:p>
            <a:r>
              <a:rPr lang="en-US" dirty="0"/>
              <a:t>Customer Objections</a:t>
            </a:r>
          </a:p>
        </p:txBody>
      </p:sp>
      <p:sp>
        <p:nvSpPr>
          <p:cNvPr id="4" name="Content Placeholder 2">
            <a:extLst>
              <a:ext uri="{FF2B5EF4-FFF2-40B4-BE49-F238E27FC236}">
                <a16:creationId xmlns:a16="http://schemas.microsoft.com/office/drawing/2014/main" id="{AFF1D2A7-4945-42E1-8F34-1FD6ACBE58E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sz="2400" b="0" kern="0" dirty="0">
                <a:solidFill>
                  <a:srgbClr val="000000"/>
                </a:solidFill>
              </a:rPr>
              <a:t>Solution must significantly improve their current recovery point/time objectives (which today is a manual process) </a:t>
            </a:r>
          </a:p>
          <a:p>
            <a:pPr lvl="0">
              <a:lnSpc>
                <a:spcPct val="125000"/>
              </a:lnSpc>
            </a:pPr>
            <a:r>
              <a:rPr lang="en-US" sz="2400" b="0" kern="0" dirty="0">
                <a:solidFill>
                  <a:srgbClr val="000000"/>
                </a:solidFill>
              </a:rPr>
              <a:t>Overall cost of the solution</a:t>
            </a:r>
          </a:p>
          <a:p>
            <a:pPr lvl="0">
              <a:lnSpc>
                <a:spcPct val="125000"/>
              </a:lnSpc>
            </a:pPr>
            <a:r>
              <a:rPr lang="en-US" sz="2400" b="0" kern="0" dirty="0">
                <a:solidFill>
                  <a:srgbClr val="000000"/>
                </a:solidFill>
              </a:rPr>
              <a:t>Protecting a diverse environment such as physical servers or other hypervisors</a:t>
            </a:r>
          </a:p>
          <a:p>
            <a:pPr lvl="0">
              <a:lnSpc>
                <a:spcPct val="125000"/>
              </a:lnSpc>
            </a:pPr>
            <a:r>
              <a:rPr lang="en-US" sz="2400" b="0" kern="0" dirty="0">
                <a:solidFill>
                  <a:srgbClr val="000000"/>
                </a:solidFill>
              </a:rPr>
              <a:t>The management tools for the solution must be available in the event one of the data centers is unavailable</a:t>
            </a:r>
          </a:p>
          <a:p>
            <a:pPr lvl="0">
              <a:lnSpc>
                <a:spcPct val="125000"/>
              </a:lnSpc>
            </a:pPr>
            <a:r>
              <a:rPr lang="en-US" sz="2400" b="0" kern="0" dirty="0">
                <a:solidFill>
                  <a:srgbClr val="000000"/>
                </a:solidFill>
              </a:rPr>
              <a:t>Protect data that is not hosted within a virtual hard disk (VHD/X)</a:t>
            </a:r>
          </a:p>
        </p:txBody>
      </p:sp>
    </p:spTree>
    <p:extLst>
      <p:ext uri="{BB962C8B-B14F-4D97-AF65-F5344CB8AC3E}">
        <p14:creationId xmlns:p14="http://schemas.microsoft.com/office/powerpoint/2010/main" val="3659309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d6855aad-1f9f-49c3-8177-97d1b1acf6c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9FC3-C568-4AD4-8320-80B28F50DB64}"/>
              </a:ext>
            </a:extLst>
          </p:cNvPr>
          <p:cNvSpPr>
            <a:spLocks noGrp="1"/>
          </p:cNvSpPr>
          <p:nvPr>
            <p:ph type="title"/>
          </p:nvPr>
        </p:nvSpPr>
        <p:spPr/>
        <p:txBody>
          <a:bodyPr/>
          <a:lstStyle/>
          <a:p>
            <a:r>
              <a:rPr lang="en-US" dirty="0"/>
              <a:t>Customer Objections</a:t>
            </a:r>
          </a:p>
        </p:txBody>
      </p:sp>
      <p:sp>
        <p:nvSpPr>
          <p:cNvPr id="4" name="Content Placeholder 2">
            <a:extLst>
              <a:ext uri="{FF2B5EF4-FFF2-40B4-BE49-F238E27FC236}">
                <a16:creationId xmlns:a16="http://schemas.microsoft.com/office/drawing/2014/main" id="{F5AB2716-0BDB-4A4A-A6C9-89153DC55EF8}"/>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sz="2400" b="0" kern="0" dirty="0">
                <a:solidFill>
                  <a:srgbClr val="000000"/>
                </a:solidFill>
              </a:rPr>
              <a:t>The protected data must be secure</a:t>
            </a:r>
          </a:p>
          <a:p>
            <a:pPr lvl="0">
              <a:lnSpc>
                <a:spcPct val="125000"/>
              </a:lnSpc>
            </a:pPr>
            <a:r>
              <a:rPr lang="en-US" sz="2400" b="0" kern="0" dirty="0">
                <a:solidFill>
                  <a:srgbClr val="000000"/>
                </a:solidFill>
              </a:rPr>
              <a:t>Unsure about which workloads are supported on Azure</a:t>
            </a:r>
          </a:p>
        </p:txBody>
      </p:sp>
    </p:spTree>
    <p:extLst>
      <p:ext uri="{BB962C8B-B14F-4D97-AF65-F5344CB8AC3E}">
        <p14:creationId xmlns:p14="http://schemas.microsoft.com/office/powerpoint/2010/main" val="2791150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7d88ece1-a112-48b5-ba50-46f66b2239d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C56A-3776-4CE2-91C9-8BBB3F81ACEC}"/>
              </a:ext>
            </a:extLst>
          </p:cNvPr>
          <p:cNvSpPr>
            <a:spLocks noGrp="1"/>
          </p:cNvSpPr>
          <p:nvPr>
            <p:ph type="title"/>
          </p:nvPr>
        </p:nvSpPr>
        <p:spPr/>
        <p:txBody>
          <a:bodyPr/>
          <a:lstStyle/>
          <a:p>
            <a:r>
              <a:rPr lang="en-US" dirty="0"/>
              <a:t>Call to Action</a:t>
            </a:r>
          </a:p>
        </p:txBody>
      </p:sp>
      <p:grpSp>
        <p:nvGrpSpPr>
          <p:cNvPr id="3" name="Group 2" descr="Call to Action">
            <a:extLst>
              <a:ext uri="{FF2B5EF4-FFF2-40B4-BE49-F238E27FC236}">
                <a16:creationId xmlns:a16="http://schemas.microsoft.com/office/drawing/2014/main" id="{E5BDC0F4-7D6D-4890-A68B-1F5AAF9F6CD4}"/>
              </a:ext>
            </a:extLst>
          </p:cNvPr>
          <p:cNvGrpSpPr/>
          <p:nvPr/>
        </p:nvGrpSpPr>
        <p:grpSpPr>
          <a:xfrm>
            <a:off x="532140" y="2039044"/>
            <a:ext cx="3408698" cy="3657600"/>
            <a:chOff x="532140" y="2039044"/>
            <a:chExt cx="3408698" cy="3657600"/>
          </a:xfrm>
        </p:grpSpPr>
        <p:pic>
          <p:nvPicPr>
            <p:cNvPr id="4" name="Picture 3">
              <a:extLst>
                <a:ext uri="{FF2B5EF4-FFF2-40B4-BE49-F238E27FC236}">
                  <a16:creationId xmlns:a16="http://schemas.microsoft.com/office/drawing/2014/main" id="{2F89D7A7-28C5-4C88-A945-DBFF97DC6E59}"/>
                </a:ext>
              </a:extLst>
            </p:cNvPr>
            <p:cNvPicPr>
              <a:picLocks noChangeAspect="1"/>
            </p:cNvPicPr>
            <p:nvPr/>
          </p:nvPicPr>
          <p:blipFill>
            <a:blip r:embed="rId3"/>
            <a:stretch>
              <a:fillRect/>
            </a:stretch>
          </p:blipFill>
          <p:spPr>
            <a:xfrm>
              <a:off x="3001038" y="3410644"/>
              <a:ext cx="914400" cy="914400"/>
            </a:xfrm>
            <a:prstGeom prst="rect">
              <a:avLst/>
            </a:prstGeom>
          </p:spPr>
        </p:pic>
        <p:pic>
          <p:nvPicPr>
            <p:cNvPr id="5" name="Picture 4">
              <a:extLst>
                <a:ext uri="{FF2B5EF4-FFF2-40B4-BE49-F238E27FC236}">
                  <a16:creationId xmlns:a16="http://schemas.microsoft.com/office/drawing/2014/main" id="{C07149C9-0836-4E5B-AF65-7547C68BEC38}"/>
                </a:ext>
              </a:extLst>
            </p:cNvPr>
            <p:cNvPicPr>
              <a:picLocks noChangeAspect="1"/>
            </p:cNvPicPr>
            <p:nvPr/>
          </p:nvPicPr>
          <p:blipFill>
            <a:blip r:embed="rId4"/>
            <a:stretch>
              <a:fillRect/>
            </a:stretch>
          </p:blipFill>
          <p:spPr>
            <a:xfrm>
              <a:off x="2998815" y="4782244"/>
              <a:ext cx="914400" cy="914400"/>
            </a:xfrm>
            <a:prstGeom prst="rect">
              <a:avLst/>
            </a:prstGeom>
          </p:spPr>
        </p:pic>
        <p:pic>
          <p:nvPicPr>
            <p:cNvPr id="6" name="Picture 5">
              <a:extLst>
                <a:ext uri="{FF2B5EF4-FFF2-40B4-BE49-F238E27FC236}">
                  <a16:creationId xmlns:a16="http://schemas.microsoft.com/office/drawing/2014/main" id="{45BDB298-953C-4783-9CF4-C8350B867A1F}"/>
                </a:ext>
              </a:extLst>
            </p:cNvPr>
            <p:cNvPicPr>
              <a:picLocks noChangeAspect="1"/>
            </p:cNvPicPr>
            <p:nvPr/>
          </p:nvPicPr>
          <p:blipFill>
            <a:blip r:embed="rId5"/>
            <a:stretch>
              <a:fillRect/>
            </a:stretch>
          </p:blipFill>
          <p:spPr>
            <a:xfrm>
              <a:off x="2975638" y="2039044"/>
              <a:ext cx="965200" cy="914400"/>
            </a:xfrm>
            <a:prstGeom prst="rect">
              <a:avLst/>
            </a:prstGeom>
          </p:spPr>
        </p:pic>
        <p:pic>
          <p:nvPicPr>
            <p:cNvPr id="7" name="Picture 6">
              <a:extLst>
                <a:ext uri="{FF2B5EF4-FFF2-40B4-BE49-F238E27FC236}">
                  <a16:creationId xmlns:a16="http://schemas.microsoft.com/office/drawing/2014/main" id="{DB6DE0DF-098E-428F-A1ED-D38A81375A4D}"/>
                </a:ext>
              </a:extLst>
            </p:cNvPr>
            <p:cNvPicPr>
              <a:picLocks noChangeAspect="1"/>
            </p:cNvPicPr>
            <p:nvPr/>
          </p:nvPicPr>
          <p:blipFill>
            <a:blip r:embed="rId6"/>
            <a:stretch>
              <a:fillRect/>
            </a:stretch>
          </p:blipFill>
          <p:spPr>
            <a:xfrm>
              <a:off x="532140" y="2912493"/>
              <a:ext cx="2002142" cy="2002142"/>
            </a:xfrm>
            <a:prstGeom prst="rect">
              <a:avLst/>
            </a:prstGeom>
          </p:spPr>
        </p:pic>
      </p:grpSp>
      <p:sp>
        <p:nvSpPr>
          <p:cNvPr id="8" name="TextBox 7">
            <a:extLst>
              <a:ext uri="{FF2B5EF4-FFF2-40B4-BE49-F238E27FC236}">
                <a16:creationId xmlns:a16="http://schemas.microsoft.com/office/drawing/2014/main" id="{9BBC3C31-72FD-43C3-BFCD-B401E9EAD377}"/>
              </a:ext>
            </a:extLst>
          </p:cNvPr>
          <p:cNvSpPr txBox="1"/>
          <p:nvPr/>
        </p:nvSpPr>
        <p:spPr>
          <a:xfrm>
            <a:off x="4189758" y="2039044"/>
            <a:ext cx="4297680" cy="1005840"/>
          </a:xfrm>
          <a:prstGeom prst="rect">
            <a:avLst/>
          </a:prstGeom>
          <a:noFill/>
        </p:spPr>
        <p:txBody>
          <a:bodyPr wrap="square" lIns="91440" tIns="91440" rIns="91440" bIns="91440" rtlCol="0" anchor="ctr">
            <a:noAutofit/>
          </a:bodyPr>
          <a:lstStyle/>
          <a:p>
            <a:pPr lvl="0">
              <a:spcAft>
                <a:spcPts val="600"/>
              </a:spcAft>
            </a:pPr>
            <a:r>
              <a:rPr lang="en-US" sz="2000" b="0" dirty="0">
                <a:solidFill>
                  <a:srgbClr val="0072C6"/>
                </a:solidFill>
                <a:latin typeface="Segoe UI" panose="020B0502040204020203" pitchFamily="34" charset="0"/>
                <a:cs typeface="Segoe UI" panose="020B0502040204020203" pitchFamily="34" charset="0"/>
              </a:rPr>
              <a:t>Who are the business decision makers and stakeholders?</a:t>
            </a:r>
            <a:endPar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227CD946-9493-4842-AAD1-F7EEFB059D01}"/>
              </a:ext>
            </a:extLst>
          </p:cNvPr>
          <p:cNvSpPr txBox="1"/>
          <p:nvPr/>
        </p:nvSpPr>
        <p:spPr>
          <a:xfrm>
            <a:off x="4189758" y="3410644"/>
            <a:ext cx="4297680" cy="1005840"/>
          </a:xfrm>
          <a:prstGeom prst="rect">
            <a:avLst/>
          </a:prstGeom>
          <a:noFill/>
        </p:spPr>
        <p:txBody>
          <a:bodyPr wrap="square" lIns="91440" tIns="91440" rIns="91440" bIns="91440" rtlCol="0" anchor="ctr">
            <a:noAutofit/>
          </a:bodyPr>
          <a:lstStyle/>
          <a:p>
            <a:pPr lvl="0">
              <a:spcAft>
                <a:spcPts val="600"/>
              </a:spcAft>
            </a:pPr>
            <a:r>
              <a:rPr lang="en-US" sz="2000" b="0" dirty="0">
                <a:solidFill>
                  <a:srgbClr val="0072C6"/>
                </a:solidFill>
                <a:latin typeface="Segoe UI" panose="020B0502040204020203" pitchFamily="34" charset="0"/>
                <a:cs typeface="Segoe UI" panose="020B0502040204020203" pitchFamily="34" charset="0"/>
              </a:rPr>
              <a:t>What customer business needs do you need to address with your solution?</a:t>
            </a:r>
            <a:endPar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7039E87A-B55E-4D5F-A08C-8DF728CA23F8}"/>
              </a:ext>
            </a:extLst>
          </p:cNvPr>
          <p:cNvSpPr txBox="1"/>
          <p:nvPr/>
        </p:nvSpPr>
        <p:spPr>
          <a:xfrm>
            <a:off x="4189758" y="4782244"/>
            <a:ext cx="4297680" cy="1005840"/>
          </a:xfrm>
          <a:prstGeom prst="rect">
            <a:avLst/>
          </a:prstGeom>
          <a:noFill/>
        </p:spPr>
        <p:txBody>
          <a:bodyPr wrap="square" lIns="91440" tIns="91440" rIns="91440" bIns="91440" rtlCol="0" anchor="ctr">
            <a:noAutofit/>
          </a:bodyPr>
          <a:lstStyle/>
          <a:p>
            <a:pPr lvl="0">
              <a:spcAft>
                <a:spcPts val="600"/>
              </a:spcAft>
            </a:pPr>
            <a:r>
              <a:rPr lang="en-US" sz="2000" b="0" dirty="0">
                <a:solidFill>
                  <a:srgbClr val="0072C6"/>
                </a:solidFill>
                <a:latin typeface="Segoe UI" panose="020B0502040204020203" pitchFamily="34" charset="0"/>
                <a:cs typeface="Segoe UI" panose="020B0502040204020203" pitchFamily="34" charset="0"/>
              </a:rPr>
              <a:t>Diagram your proposed solution</a:t>
            </a:r>
            <a:endParaRPr lang="en-US"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6287F3B4-F801-495A-B637-AE51142446E8}"/>
              </a:ext>
            </a:extLst>
          </p:cNvPr>
          <p:cNvSpPr txBox="1"/>
          <p:nvPr/>
        </p:nvSpPr>
        <p:spPr>
          <a:xfrm>
            <a:off x="2293883" y="1261241"/>
            <a:ext cx="4556235" cy="369332"/>
          </a:xfrm>
          <a:prstGeom prst="rect">
            <a:avLst/>
          </a:prstGeom>
          <a:noFill/>
        </p:spPr>
        <p:txBody>
          <a:bodyPr wrap="square" rtlCol="0">
            <a:spAutoFit/>
          </a:bodyPr>
          <a:lstStyle/>
          <a:p>
            <a:pPr lvl="0" algn="ctr"/>
            <a:r>
              <a:rPr lang="en-US" b="0" spc="300" dirty="0">
                <a:solidFill>
                  <a:srgbClr val="000000">
                    <a:lumMod val="75000"/>
                    <a:lumOff val="25000"/>
                  </a:srgbClr>
                </a:solidFill>
                <a:latin typeface="Segoe UI" panose="020B0502040204020203" pitchFamily="34" charset="0"/>
                <a:cs typeface="Segoe UI" panose="020B0502040204020203" pitchFamily="34" charset="0"/>
              </a:rPr>
              <a:t>Case Study Timing: 60 Minutes</a:t>
            </a:r>
          </a:p>
        </p:txBody>
      </p:sp>
    </p:spTree>
    <p:extLst>
      <p:ext uri="{BB962C8B-B14F-4D97-AF65-F5344CB8AC3E}">
        <p14:creationId xmlns:p14="http://schemas.microsoft.com/office/powerpoint/2010/main" val="2788160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feadb3f2-1234-4fb9-88b9-a84e876e699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F48A-881F-45E9-85FA-BC5A217A2DEA}"/>
              </a:ext>
            </a:extLst>
          </p:cNvPr>
          <p:cNvSpPr>
            <a:spLocks noGrp="1"/>
          </p:cNvSpPr>
          <p:nvPr>
            <p:ph type="title"/>
          </p:nvPr>
        </p:nvSpPr>
        <p:spPr/>
        <p:txBody>
          <a:bodyPr/>
          <a:lstStyle/>
          <a:p>
            <a:r>
              <a:rPr lang="en-US" dirty="0"/>
              <a:t>Case Study Solution</a:t>
            </a:r>
          </a:p>
        </p:txBody>
      </p:sp>
      <p:sp>
        <p:nvSpPr>
          <p:cNvPr id="4" name="Content Placeholder 2">
            <a:extLst>
              <a:ext uri="{FF2B5EF4-FFF2-40B4-BE49-F238E27FC236}">
                <a16:creationId xmlns:a16="http://schemas.microsoft.com/office/drawing/2014/main" id="{E99C3055-981F-499F-8F2E-BB057090346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50000"/>
              </a:lnSpc>
            </a:pPr>
            <a:r>
              <a:rPr lang="en-US" sz="3200" b="0" kern="0" dirty="0">
                <a:solidFill>
                  <a:srgbClr val="000000"/>
                </a:solidFill>
              </a:rPr>
              <a:t>Target Audience</a:t>
            </a:r>
          </a:p>
          <a:p>
            <a:pPr lvl="0">
              <a:lnSpc>
                <a:spcPct val="150000"/>
              </a:lnSpc>
            </a:pPr>
            <a:r>
              <a:rPr lang="en-US" sz="3200" b="0" kern="0" dirty="0">
                <a:solidFill>
                  <a:srgbClr val="000000"/>
                </a:solidFill>
              </a:rPr>
              <a:t>Potential Solution</a:t>
            </a:r>
          </a:p>
          <a:p>
            <a:pPr lvl="0">
              <a:lnSpc>
                <a:spcPct val="150000"/>
              </a:lnSpc>
            </a:pPr>
            <a:r>
              <a:rPr lang="en-US" sz="3200" b="0" kern="0" dirty="0">
                <a:solidFill>
                  <a:srgbClr val="000000"/>
                </a:solidFill>
              </a:rPr>
              <a:t>Benefits</a:t>
            </a:r>
          </a:p>
          <a:p>
            <a:pPr lvl="0">
              <a:lnSpc>
                <a:spcPct val="150000"/>
              </a:lnSpc>
            </a:pPr>
            <a:r>
              <a:rPr lang="en-US" sz="3200" b="0" kern="0" dirty="0">
                <a:solidFill>
                  <a:srgbClr val="000000"/>
                </a:solidFill>
              </a:rPr>
              <a:t>Customer Quote</a:t>
            </a:r>
          </a:p>
        </p:txBody>
      </p:sp>
    </p:spTree>
    <p:extLst>
      <p:ext uri="{BB962C8B-B14F-4D97-AF65-F5344CB8AC3E}">
        <p14:creationId xmlns:p14="http://schemas.microsoft.com/office/powerpoint/2010/main" val="1038290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ce5e3b50-291f-4fa4-9a14-e4f8a12a598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1FA70-C4A3-4562-9D09-22F21D1ADFBB}"/>
              </a:ext>
            </a:extLst>
          </p:cNvPr>
          <p:cNvSpPr>
            <a:spLocks noGrp="1"/>
          </p:cNvSpPr>
          <p:nvPr>
            <p:ph type="title"/>
          </p:nvPr>
        </p:nvSpPr>
        <p:spPr/>
        <p:txBody>
          <a:bodyPr/>
          <a:lstStyle/>
          <a:p>
            <a:r>
              <a:rPr lang="en-US" dirty="0"/>
              <a:t>Target Audience</a:t>
            </a:r>
          </a:p>
        </p:txBody>
      </p:sp>
      <p:sp>
        <p:nvSpPr>
          <p:cNvPr id="4" name="Content Placeholder 2">
            <a:extLst>
              <a:ext uri="{FF2B5EF4-FFF2-40B4-BE49-F238E27FC236}">
                <a16:creationId xmlns:a16="http://schemas.microsoft.com/office/drawing/2014/main" id="{4D0F6F68-6F16-47DF-B1CD-0462C83DA14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Anthony Ciske, IT Director</a:t>
            </a:r>
          </a:p>
          <a:p>
            <a:pPr lvl="0"/>
            <a:r>
              <a:rPr lang="en-US" b="0" kern="0" dirty="0">
                <a:solidFill>
                  <a:srgbClr val="000000"/>
                </a:solidFill>
              </a:rPr>
              <a:t>Network Administrator</a:t>
            </a:r>
          </a:p>
          <a:p>
            <a:pPr lvl="0"/>
            <a:r>
              <a:rPr lang="en-US" b="0" kern="0" dirty="0">
                <a:solidFill>
                  <a:srgbClr val="000000"/>
                </a:solidFill>
              </a:rPr>
              <a:t>Publishing Application owners:</a:t>
            </a:r>
          </a:p>
          <a:p>
            <a:pPr lvl="1"/>
            <a:r>
              <a:rPr lang="en-US" b="0" kern="0" dirty="0">
                <a:solidFill>
                  <a:srgbClr val="000000"/>
                </a:solidFill>
              </a:rPr>
              <a:t>(Exchange, SQL, n-tier applications)</a:t>
            </a:r>
          </a:p>
          <a:p>
            <a:pPr lvl="1"/>
            <a:endParaRPr lang="en-US" b="0" kern="0" dirty="0">
              <a:solidFill>
                <a:srgbClr val="000000"/>
              </a:solidFill>
            </a:endParaRPr>
          </a:p>
        </p:txBody>
      </p:sp>
    </p:spTree>
    <p:extLst>
      <p:ext uri="{BB962C8B-B14F-4D97-AF65-F5344CB8AC3E}">
        <p14:creationId xmlns:p14="http://schemas.microsoft.com/office/powerpoint/2010/main" val="30653201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ba7a42f0-c363-4b57-b800-4a8f6fdb5a5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9CFBD-E5A2-410D-9EDE-745809FD057D}"/>
              </a:ext>
            </a:extLst>
          </p:cNvPr>
          <p:cNvSpPr>
            <a:spLocks noGrp="1"/>
          </p:cNvSpPr>
          <p:nvPr>
            <p:ph type="title"/>
          </p:nvPr>
        </p:nvSpPr>
        <p:spPr/>
        <p:txBody>
          <a:bodyPr/>
          <a:lstStyle/>
          <a:p>
            <a:r>
              <a:rPr lang="en-US" dirty="0"/>
              <a:t>Potential Solution</a:t>
            </a:r>
          </a:p>
        </p:txBody>
      </p:sp>
      <p:sp>
        <p:nvSpPr>
          <p:cNvPr id="4" name="Content Placeholder 2">
            <a:extLst>
              <a:ext uri="{FF2B5EF4-FFF2-40B4-BE49-F238E27FC236}">
                <a16:creationId xmlns:a16="http://schemas.microsoft.com/office/drawing/2014/main" id="{1D8117A5-47EB-428B-9A1F-7BB5FABDB58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Using Azure Site Recovery and multiple virtual networks for failover</a:t>
            </a:r>
          </a:p>
          <a:p>
            <a:pPr marL="0" lvl="0" indent="0">
              <a:buNone/>
            </a:pPr>
            <a:endParaRPr lang="en-US" b="0" kern="0" dirty="0">
              <a:solidFill>
                <a:srgbClr val="000000"/>
              </a:solidFill>
            </a:endParaRPr>
          </a:p>
        </p:txBody>
      </p:sp>
      <p:pic>
        <p:nvPicPr>
          <p:cNvPr id="5" name="Picture 4" descr="Failover using Azure Site Recovery">
            <a:extLst>
              <a:ext uri="{FF2B5EF4-FFF2-40B4-BE49-F238E27FC236}">
                <a16:creationId xmlns:a16="http://schemas.microsoft.com/office/drawing/2014/main" id="{1B63F930-01E4-43A7-AE89-C78D9DB2B7FD}"/>
              </a:ext>
            </a:extLst>
          </p:cNvPr>
          <p:cNvPicPr>
            <a:picLocks noChangeAspect="1"/>
          </p:cNvPicPr>
          <p:nvPr/>
        </p:nvPicPr>
        <p:blipFill>
          <a:blip r:embed="rId3"/>
          <a:stretch>
            <a:fillRect/>
          </a:stretch>
        </p:blipFill>
        <p:spPr>
          <a:xfrm>
            <a:off x="1317966" y="1893792"/>
            <a:ext cx="6400800" cy="4553734"/>
          </a:xfrm>
          <a:prstGeom prst="rect">
            <a:avLst/>
          </a:prstGeom>
          <a:ln>
            <a:noFill/>
          </a:ln>
        </p:spPr>
      </p:pic>
    </p:spTree>
    <p:extLst>
      <p:ext uri="{BB962C8B-B14F-4D97-AF65-F5344CB8AC3E}">
        <p14:creationId xmlns:p14="http://schemas.microsoft.com/office/powerpoint/2010/main" val="1169273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9e9a843b-0c9c-4ddd-abde-cef2dad5cac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C80BE-16FC-40D9-A930-C9AC6B2B29B2}"/>
              </a:ext>
            </a:extLst>
          </p:cNvPr>
          <p:cNvSpPr>
            <a:spLocks noGrp="1"/>
          </p:cNvSpPr>
          <p:nvPr>
            <p:ph type="title"/>
          </p:nvPr>
        </p:nvSpPr>
        <p:spPr/>
        <p:txBody>
          <a:bodyPr/>
          <a:lstStyle/>
          <a:p>
            <a:r>
              <a:rPr lang="en-US" dirty="0"/>
              <a:t>Potential Solution</a:t>
            </a:r>
          </a:p>
        </p:txBody>
      </p:sp>
      <p:sp>
        <p:nvSpPr>
          <p:cNvPr id="4" name="Content Placeholder 2">
            <a:extLst>
              <a:ext uri="{FF2B5EF4-FFF2-40B4-BE49-F238E27FC236}">
                <a16:creationId xmlns:a16="http://schemas.microsoft.com/office/drawing/2014/main" id="{AC6099DD-771A-4B30-A201-54A98362970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Using Azure Backup to store servers’ data offsite in Azure</a:t>
            </a:r>
          </a:p>
          <a:p>
            <a:pPr lvl="0"/>
            <a:endParaRPr lang="en-US" b="0" kern="0" dirty="0">
              <a:solidFill>
                <a:srgbClr val="000000"/>
              </a:solidFill>
            </a:endParaRPr>
          </a:p>
        </p:txBody>
      </p:sp>
      <p:pic>
        <p:nvPicPr>
          <p:cNvPr id="5" name="Picture 4" descr="Offsite backup using Azure Backup">
            <a:extLst>
              <a:ext uri="{FF2B5EF4-FFF2-40B4-BE49-F238E27FC236}">
                <a16:creationId xmlns:a16="http://schemas.microsoft.com/office/drawing/2014/main" id="{E803450D-65B3-476E-B134-21D1E0ACA555}"/>
              </a:ext>
            </a:extLst>
          </p:cNvPr>
          <p:cNvPicPr>
            <a:picLocks noChangeAspect="1"/>
          </p:cNvPicPr>
          <p:nvPr/>
        </p:nvPicPr>
        <p:blipFill>
          <a:blip r:embed="rId3"/>
          <a:stretch>
            <a:fillRect/>
          </a:stretch>
        </p:blipFill>
        <p:spPr>
          <a:xfrm>
            <a:off x="1089366" y="2582862"/>
            <a:ext cx="6858000" cy="3328621"/>
          </a:xfrm>
          <a:prstGeom prst="rect">
            <a:avLst/>
          </a:prstGeom>
          <a:ln>
            <a:noFill/>
          </a:ln>
        </p:spPr>
      </p:pic>
    </p:spTree>
    <p:extLst>
      <p:ext uri="{BB962C8B-B14F-4D97-AF65-F5344CB8AC3E}">
        <p14:creationId xmlns:p14="http://schemas.microsoft.com/office/powerpoint/2010/main" val="2520474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420bf42a-b115-460d-a2c9-adc0a8a2289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7CA5-DEFF-4B14-8E7D-DF5BB76D07DA}"/>
              </a:ext>
            </a:extLst>
          </p:cNvPr>
          <p:cNvSpPr>
            <a:spLocks noGrp="1"/>
          </p:cNvSpPr>
          <p:nvPr>
            <p:ph type="title"/>
          </p:nvPr>
        </p:nvSpPr>
        <p:spPr/>
        <p:txBody>
          <a:bodyPr/>
          <a:lstStyle/>
          <a:p>
            <a:r>
              <a:rPr lang="en-US" dirty="0"/>
              <a:t>Benefits</a:t>
            </a:r>
          </a:p>
        </p:txBody>
      </p:sp>
      <p:sp>
        <p:nvSpPr>
          <p:cNvPr id="4" name="Content Placeholder 2">
            <a:extLst>
              <a:ext uri="{FF2B5EF4-FFF2-40B4-BE49-F238E27FC236}">
                <a16:creationId xmlns:a16="http://schemas.microsoft.com/office/drawing/2014/main" id="{33A42728-A47D-4978-AB2F-9142ABD76A90}"/>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Fabrikam Publishing is using Microsoft Azure Site Recovery to implement their Disaster Recovery and Business Continuity strategy. By leveraging built-in features of Azure Site Recovery, they are able to accomplish their recovery and resiliency objectives efficiently and with a minimal cost, giving them a competitive advantage.</a:t>
            </a:r>
          </a:p>
          <a:p>
            <a:pPr marL="0" lvl="0" indent="0">
              <a:buNone/>
            </a:pPr>
            <a:endParaRPr lang="en-US" b="0" kern="0" dirty="0">
              <a:solidFill>
                <a:srgbClr val="000000"/>
              </a:solidFill>
            </a:endParaRPr>
          </a:p>
        </p:txBody>
      </p:sp>
    </p:spTree>
    <p:extLst>
      <p:ext uri="{BB962C8B-B14F-4D97-AF65-F5344CB8AC3E}">
        <p14:creationId xmlns:p14="http://schemas.microsoft.com/office/powerpoint/2010/main" val="3900056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bac13d99-c71a-42ca-a759-ff7d82dbfef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3DA-DCC7-453C-B2AF-C3446939D7E8}"/>
              </a:ext>
            </a:extLst>
          </p:cNvPr>
          <p:cNvSpPr>
            <a:spLocks noGrp="1"/>
          </p:cNvSpPr>
          <p:nvPr>
            <p:ph type="title"/>
          </p:nvPr>
        </p:nvSpPr>
        <p:spPr/>
        <p:txBody>
          <a:bodyPr/>
          <a:lstStyle/>
          <a:p>
            <a:r>
              <a:rPr lang="en-US" dirty="0"/>
              <a:t>Azure Security Center</a:t>
            </a:r>
          </a:p>
        </p:txBody>
      </p:sp>
      <p:pic>
        <p:nvPicPr>
          <p:cNvPr id="4" name="Picture 3" descr="Security center blade in the portal">
            <a:extLst>
              <a:ext uri="{FF2B5EF4-FFF2-40B4-BE49-F238E27FC236}">
                <a16:creationId xmlns:a16="http://schemas.microsoft.com/office/drawing/2014/main" id="{07191346-8777-4488-A77A-E17CB33F7F4A}"/>
              </a:ext>
            </a:extLst>
          </p:cNvPr>
          <p:cNvPicPr>
            <a:picLocks noChangeAspect="1"/>
          </p:cNvPicPr>
          <p:nvPr/>
        </p:nvPicPr>
        <p:blipFill>
          <a:blip r:embed="rId3"/>
          <a:stretch>
            <a:fillRect/>
          </a:stretch>
        </p:blipFill>
        <p:spPr>
          <a:xfrm>
            <a:off x="1270001" y="1398091"/>
            <a:ext cx="6603999" cy="5151430"/>
          </a:xfrm>
          <a:prstGeom prst="rect">
            <a:avLst/>
          </a:prstGeom>
        </p:spPr>
      </p:pic>
    </p:spTree>
    <p:extLst>
      <p:ext uri="{BB962C8B-B14F-4D97-AF65-F5344CB8AC3E}">
        <p14:creationId xmlns:p14="http://schemas.microsoft.com/office/powerpoint/2010/main" val="2756441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6feae92f-9d49-4079-8a89-61c77887778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B2E4-7849-4656-80C8-7956C82D794A}"/>
              </a:ext>
            </a:extLst>
          </p:cNvPr>
          <p:cNvSpPr>
            <a:spLocks noGrp="1"/>
          </p:cNvSpPr>
          <p:nvPr>
            <p:ph type="title"/>
          </p:nvPr>
        </p:nvSpPr>
        <p:spPr/>
        <p:txBody>
          <a:bodyPr/>
          <a:lstStyle/>
          <a:p>
            <a:r>
              <a:rPr lang="en-US" dirty="0"/>
              <a:t>Benefits</a:t>
            </a:r>
          </a:p>
        </p:txBody>
      </p:sp>
      <p:sp>
        <p:nvSpPr>
          <p:cNvPr id="4" name="Content Placeholder 2">
            <a:extLst>
              <a:ext uri="{FF2B5EF4-FFF2-40B4-BE49-F238E27FC236}">
                <a16:creationId xmlns:a16="http://schemas.microsoft.com/office/drawing/2014/main" id="{4238D51D-9903-47D8-B94E-19E4847DB7B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Recovery Objectives:</a:t>
            </a:r>
          </a:p>
          <a:p>
            <a:pPr lvl="1"/>
            <a:r>
              <a:rPr lang="en-US" b="0" kern="0" dirty="0">
                <a:solidFill>
                  <a:srgbClr val="000000"/>
                </a:solidFill>
              </a:rPr>
              <a:t>Site Recovery allows for planned, unplanned and test orchestrated recovery operations</a:t>
            </a:r>
          </a:p>
          <a:p>
            <a:pPr lvl="0"/>
            <a:r>
              <a:rPr lang="en-US" b="0" kern="0" dirty="0">
                <a:solidFill>
                  <a:srgbClr val="000000"/>
                </a:solidFill>
              </a:rPr>
              <a:t>Cost Effective:</a:t>
            </a:r>
          </a:p>
          <a:p>
            <a:pPr lvl="1"/>
            <a:r>
              <a:rPr lang="en-US" b="0" kern="0" dirty="0">
                <a:solidFill>
                  <a:srgbClr val="000000"/>
                </a:solidFill>
              </a:rPr>
              <a:t>Eliminates upfront capital expenses normally related to creating a secondary datacenter</a:t>
            </a:r>
          </a:p>
          <a:p>
            <a:pPr lvl="0"/>
            <a:r>
              <a:rPr lang="en-US" b="0" kern="0" dirty="0">
                <a:solidFill>
                  <a:srgbClr val="000000"/>
                </a:solidFill>
              </a:rPr>
              <a:t>Security and Privacy:</a:t>
            </a:r>
          </a:p>
          <a:p>
            <a:pPr lvl="1"/>
            <a:r>
              <a:rPr lang="en-US" b="0" kern="0" dirty="0">
                <a:solidFill>
                  <a:srgbClr val="000000"/>
                </a:solidFill>
              </a:rPr>
              <a:t>Data is encrypted during transit and at rest</a:t>
            </a:r>
          </a:p>
          <a:p>
            <a:pPr lvl="0"/>
            <a:r>
              <a:rPr lang="en-US" b="0" kern="0" dirty="0">
                <a:solidFill>
                  <a:srgbClr val="000000"/>
                </a:solidFill>
              </a:rPr>
              <a:t>Non-Disruptive Testing of Disaster Recovery Solution:</a:t>
            </a:r>
          </a:p>
          <a:p>
            <a:pPr lvl="1"/>
            <a:r>
              <a:rPr lang="en-US" b="0" kern="0" dirty="0">
                <a:solidFill>
                  <a:srgbClr val="000000"/>
                </a:solidFill>
              </a:rPr>
              <a:t>Can validated DR orchestration without disrupting production environment</a:t>
            </a:r>
          </a:p>
          <a:p>
            <a:pPr lvl="0"/>
            <a:endParaRPr lang="en-US" b="0" kern="0" dirty="0">
              <a:solidFill>
                <a:srgbClr val="000000"/>
              </a:solidFill>
            </a:endParaRPr>
          </a:p>
        </p:txBody>
      </p:sp>
    </p:spTree>
    <p:extLst>
      <p:ext uri="{BB962C8B-B14F-4D97-AF65-F5344CB8AC3E}">
        <p14:creationId xmlns:p14="http://schemas.microsoft.com/office/powerpoint/2010/main" val="37435179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270abdc2-0eb5-4e56-becd-923468deb45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A009-6CFF-40D7-91A2-89480461BC0A}"/>
              </a:ext>
            </a:extLst>
          </p:cNvPr>
          <p:cNvSpPr>
            <a:spLocks noGrp="1"/>
          </p:cNvSpPr>
          <p:nvPr>
            <p:ph type="title"/>
          </p:nvPr>
        </p:nvSpPr>
        <p:spPr/>
        <p:txBody>
          <a:bodyPr/>
          <a:lstStyle/>
          <a:p>
            <a:r>
              <a:rPr lang="en-US" dirty="0"/>
              <a:t>Customer Quote</a:t>
            </a:r>
          </a:p>
        </p:txBody>
      </p:sp>
      <p:sp>
        <p:nvSpPr>
          <p:cNvPr id="4" name="Content Placeholder 2">
            <a:extLst>
              <a:ext uri="{FF2B5EF4-FFF2-40B4-BE49-F238E27FC236}">
                <a16:creationId xmlns:a16="http://schemas.microsoft.com/office/drawing/2014/main" id="{E0546036-0936-4E9D-AFA5-4F063BAF58E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“Hopefully we’ll never have to use it, but we have peace of mind in knowing that if something terrible happens, we won’t have to engage in a mad scramble to recover our workloads.”</a:t>
            </a:r>
            <a:br>
              <a:rPr lang="en-US" b="0" kern="0" dirty="0">
                <a:solidFill>
                  <a:srgbClr val="000000"/>
                </a:solidFill>
              </a:rPr>
            </a:br>
            <a:br>
              <a:rPr lang="en-US" b="0" kern="0" dirty="0">
                <a:solidFill>
                  <a:srgbClr val="000000"/>
                </a:solidFill>
              </a:rPr>
            </a:br>
            <a:r>
              <a:rPr lang="en-US" b="0" kern="0" dirty="0">
                <a:solidFill>
                  <a:srgbClr val="000000"/>
                </a:solidFill>
              </a:rPr>
              <a:t>Anthony Ciske, IT Director</a:t>
            </a:r>
            <a:br>
              <a:rPr lang="en-US" b="0" kern="0" dirty="0">
                <a:solidFill>
                  <a:srgbClr val="000000"/>
                </a:solidFill>
              </a:rPr>
            </a:br>
            <a:r>
              <a:rPr lang="en-US" b="0" kern="0" dirty="0">
                <a:solidFill>
                  <a:srgbClr val="000000"/>
                </a:solidFill>
              </a:rPr>
              <a:t>Fabrikam Publishing</a:t>
            </a:r>
          </a:p>
        </p:txBody>
      </p:sp>
    </p:spTree>
    <p:extLst>
      <p:ext uri="{BB962C8B-B14F-4D97-AF65-F5344CB8AC3E}">
        <p14:creationId xmlns:p14="http://schemas.microsoft.com/office/powerpoint/2010/main" val="129112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a78524f4-f525-4971-9089-e4c6054d3a9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1870-087C-4C21-A615-9656D879A6DF}"/>
              </a:ext>
            </a:extLst>
          </p:cNvPr>
          <p:cNvSpPr>
            <a:spLocks noGrp="1"/>
          </p:cNvSpPr>
          <p:nvPr>
            <p:ph type="title"/>
          </p:nvPr>
        </p:nvSpPr>
        <p:spPr/>
        <p:txBody>
          <a:bodyPr/>
          <a:lstStyle/>
          <a:p>
            <a:r>
              <a:rPr lang="en-US" dirty="0"/>
              <a:t>Lab: Deploying Configuration Management Solutions to Azure</a:t>
            </a:r>
          </a:p>
        </p:txBody>
      </p:sp>
      <p:sp>
        <p:nvSpPr>
          <p:cNvPr id="3" name="Text Placeholder 2">
            <a:extLst>
              <a:ext uri="{FF2B5EF4-FFF2-40B4-BE49-F238E27FC236}">
                <a16:creationId xmlns:a16="http://schemas.microsoft.com/office/drawing/2014/main" id="{FBE7E312-BB89-401F-B14E-7FC7B61C0BC9}"/>
              </a:ext>
            </a:extLst>
          </p:cNvPr>
          <p:cNvSpPr>
            <a:spLocks noGrp="1"/>
          </p:cNvSpPr>
          <p:nvPr>
            <p:ph type="body" idx="1"/>
          </p:nvPr>
        </p:nvSpPr>
        <p:spPr/>
        <p:txBody>
          <a:bodyPr/>
          <a:lstStyle/>
          <a:p>
            <a:r>
              <a:rPr lang="en-US" dirty="0"/>
              <a:t>Exercise 1: Deploying a Chef Management Server using ARM
Exercise 2: Configuring Management Server
Exercise 3: Deploying a VM Scale Set using </a:t>
            </a:r>
            <a:br>
              <a:rPr lang="en-US" dirty="0"/>
            </a:br>
            <a:r>
              <a:rPr lang="en-US" dirty="0"/>
              <a:t>Chef-Configured VMs
Exercise 4: Cleanup Subscription</a:t>
            </a:r>
          </a:p>
        </p:txBody>
      </p:sp>
      <p:sp>
        <p:nvSpPr>
          <p:cNvPr id="4" name="TextBox 3">
            <a:extLst>
              <a:ext uri="{FF2B5EF4-FFF2-40B4-BE49-F238E27FC236}">
                <a16:creationId xmlns:a16="http://schemas.microsoft.com/office/drawing/2014/main" id="{3893B0A8-0EF7-43F2-994F-701A3DE874C7}"/>
              </a:ext>
            </a:extLst>
          </p:cNvPr>
          <p:cNvSpPr txBox="1"/>
          <p:nvPr/>
        </p:nvSpPr>
        <p:spPr>
          <a:xfrm>
            <a:off x="458788" y="4131035"/>
            <a:ext cx="3146311" cy="523220"/>
          </a:xfrm>
          <a:prstGeom prst="rect">
            <a:avLst/>
          </a:prstGeom>
          <a:noFill/>
        </p:spPr>
        <p:txBody>
          <a:bodyPr vert="horz" wrap="none" rtlCol="0">
            <a:spAutoFit/>
          </a:bodyPr>
          <a:lstStyle/>
          <a:p>
            <a:r>
              <a:rPr lang="en-US" sz="2800" b="0" dirty="0">
                <a:latin typeface="Segoe UI" panose="020B0502040204020203" pitchFamily="34" charset="0"/>
              </a:rPr>
              <a:t>Logon Information</a:t>
            </a:r>
          </a:p>
        </p:txBody>
      </p:sp>
      <p:sp>
        <p:nvSpPr>
          <p:cNvPr id="5" name="TextBox 4">
            <a:extLst>
              <a:ext uri="{FF2B5EF4-FFF2-40B4-BE49-F238E27FC236}">
                <a16:creationId xmlns:a16="http://schemas.microsoft.com/office/drawing/2014/main" id="{D80077EF-BA52-4D25-A221-4AAE55E6B78B}"/>
              </a:ext>
            </a:extLst>
          </p:cNvPr>
          <p:cNvSpPr txBox="1"/>
          <p:nvPr/>
        </p:nvSpPr>
        <p:spPr>
          <a:xfrm>
            <a:off x="458788" y="4553980"/>
            <a:ext cx="6168612" cy="1384995"/>
          </a:xfrm>
          <a:prstGeom prst="rect">
            <a:avLst/>
          </a:prstGeom>
          <a:noFill/>
        </p:spPr>
        <p:txBody>
          <a:bodyPr vert="horz" wrap="none" rtlCol="0">
            <a:spAutoFit/>
          </a:bodyPr>
          <a:lstStyle/>
          <a:p>
            <a:r>
              <a:rPr lang="en-US" sz="2800" b="0" dirty="0">
                <a:latin typeface="Segoe UI" panose="020B0502040204020203" pitchFamily="34" charset="0"/>
              </a:rPr>
              <a:t>Virtual machine:	</a:t>
            </a:r>
            <a:r>
              <a:rPr lang="en-US" sz="2800" dirty="0">
                <a:latin typeface="Segoe UI" panose="020B0502040204020203" pitchFamily="34" charset="0"/>
              </a:rPr>
              <a:t>20535A-SEA-ARCH</a:t>
            </a:r>
            <a:endParaRPr lang="en-US" sz="2800" b="0" dirty="0">
              <a:latin typeface="Segoe UI" panose="020B0502040204020203" pitchFamily="34" charset="0"/>
            </a:endParaRPr>
          </a:p>
          <a:p>
            <a:r>
              <a:rPr lang="en-US" sz="2800" b="0" dirty="0">
                <a:latin typeface="Segoe UI" panose="020B0502040204020203" pitchFamily="34" charset="0"/>
              </a:rPr>
              <a:t>User name: 	</a:t>
            </a:r>
            <a:r>
              <a:rPr lang="en-US" sz="2800" dirty="0">
                <a:latin typeface="Segoe UI" panose="020B0502040204020203" pitchFamily="34" charset="0"/>
              </a:rPr>
              <a:t>Admin</a:t>
            </a:r>
            <a:endParaRPr lang="en-US" sz="2800" b="0" dirty="0">
              <a:latin typeface="Segoe UI" panose="020B0502040204020203" pitchFamily="34" charset="0"/>
            </a:endParaRPr>
          </a:p>
          <a:p>
            <a:r>
              <a:rPr lang="en-US" sz="2800" b="0" dirty="0">
                <a:latin typeface="Segoe UI" panose="020B0502040204020203" pitchFamily="34" charset="0"/>
              </a:rPr>
              <a:t>Password: 		</a:t>
            </a:r>
            <a:r>
              <a:rPr lang="en-US" sz="2800" dirty="0">
                <a:latin typeface="Segoe UI" panose="020B0502040204020203" pitchFamily="34" charset="0"/>
              </a:rPr>
              <a:t>Pa55w.rd</a:t>
            </a:r>
            <a:endParaRPr lang="en-US" sz="2800" b="0" dirty="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707D4775-15BE-4A53-949E-98C013368F7F}"/>
              </a:ext>
            </a:extLst>
          </p:cNvPr>
          <p:cNvSpPr txBox="1"/>
          <p:nvPr/>
        </p:nvSpPr>
        <p:spPr>
          <a:xfrm>
            <a:off x="458788" y="6163356"/>
            <a:ext cx="4529573" cy="523220"/>
          </a:xfrm>
          <a:prstGeom prst="rect">
            <a:avLst/>
          </a:prstGeom>
          <a:noFill/>
        </p:spPr>
        <p:txBody>
          <a:bodyPr vert="horz" wrap="none" rtlCol="0">
            <a:spAutoFit/>
          </a:bodyPr>
          <a:lstStyle/>
          <a:p>
            <a:r>
              <a:rPr lang="en-US" sz="2800" b="0" dirty="0">
                <a:latin typeface="Segoe UI" panose="020B0502040204020203" pitchFamily="34" charset="0"/>
              </a:rPr>
              <a:t>Estimated Time: 90 minutes</a:t>
            </a:r>
          </a:p>
        </p:txBody>
      </p:sp>
    </p:spTree>
    <p:extLst>
      <p:ext uri="{BB962C8B-B14F-4D97-AF65-F5344CB8AC3E}">
        <p14:creationId xmlns:p14="http://schemas.microsoft.com/office/powerpoint/2010/main" val="2060233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Lab Scenario8607072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B759-EF48-49AB-B894-10117613FD21}"/>
              </a:ext>
            </a:extLst>
          </p:cNvPr>
          <p:cNvSpPr>
            <a:spLocks noGrp="1"/>
          </p:cNvSpPr>
          <p:nvPr>
            <p:ph type="title"/>
          </p:nvPr>
        </p:nvSpPr>
        <p:spPr/>
        <p:txBody>
          <a:bodyPr/>
          <a:lstStyle/>
          <a:p>
            <a:r>
              <a:rPr lang="en-US" dirty="0"/>
              <a:t>Lab Scenario</a:t>
            </a:r>
          </a:p>
        </p:txBody>
      </p:sp>
      <p:sp>
        <p:nvSpPr>
          <p:cNvPr id="4" name="TextBox 3">
            <a:extLst>
              <a:ext uri="{FF2B5EF4-FFF2-40B4-BE49-F238E27FC236}">
                <a16:creationId xmlns:a16="http://schemas.microsoft.com/office/drawing/2014/main" id="{57CD183A-EF23-42D9-B47D-791030F32173}"/>
              </a:ext>
            </a:extLst>
          </p:cNvPr>
          <p:cNvSpPr txBox="1"/>
          <p:nvPr/>
        </p:nvSpPr>
        <p:spPr>
          <a:xfrm>
            <a:off x="458788" y="1021215"/>
            <a:ext cx="8119156" cy="3970318"/>
          </a:xfrm>
          <a:prstGeom prst="rect">
            <a:avLst/>
          </a:prstGeom>
          <a:noFill/>
        </p:spPr>
        <p:txBody>
          <a:bodyPr vert="horz" wrap="square" rtlCol="0">
            <a:spAutoFit/>
          </a:bodyPr>
          <a:lstStyle/>
          <a:p>
            <a:pPr marL="0" marR="0">
              <a:spcBef>
                <a:spcPts val="600"/>
              </a:spcBef>
              <a:spcAft>
                <a:spcPts val="800"/>
              </a:spcAft>
            </a:pPr>
            <a:r>
              <a:rPr lang="en-US" sz="2800" b="0" dirty="0">
                <a:latin typeface="Segoe UI" panose="020B0502040204020203" pitchFamily="34" charset="0"/>
                <a:ea typeface="Calibri" panose="020F0502020204030204" pitchFamily="34" charset="0"/>
                <a:cs typeface="Times New Roman" panose="02020603050405020304" pitchFamily="18" charset="0"/>
              </a:rPr>
              <a:t>A cutting-edge insurance organization would like to create multiple virtual machines to process insurance claims. Today, those virtual machines are managed in the organization’s datacenter using Chef. The client has reached out to you to create a prototype solution where the machines are created automatically and have the Chef agent and configuration installed as part of the automatic deployment.</a:t>
            </a:r>
            <a:endParaRPr lang="en-US" sz="2800" b="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98086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bb1a7c50-b8a8-40a7-85db-59081cad6e6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D1754-26F7-4DF4-93E7-C2B740C00C16}"/>
              </a:ext>
            </a:extLst>
          </p:cNvPr>
          <p:cNvSpPr>
            <a:spLocks noGrp="1"/>
          </p:cNvSpPr>
          <p:nvPr>
            <p:ph type="title"/>
          </p:nvPr>
        </p:nvSpPr>
        <p:spPr/>
        <p:txBody>
          <a:bodyPr/>
          <a:lstStyle/>
          <a:p>
            <a:r>
              <a:rPr lang="en-US" dirty="0"/>
              <a:t>Lab Review</a:t>
            </a:r>
          </a:p>
        </p:txBody>
      </p:sp>
      <p:sp>
        <p:nvSpPr>
          <p:cNvPr id="3" name="Text Placeholder 2">
            <a:extLst>
              <a:ext uri="{FF2B5EF4-FFF2-40B4-BE49-F238E27FC236}">
                <a16:creationId xmlns:a16="http://schemas.microsoft.com/office/drawing/2014/main" id="{CF8DB7D5-9F0E-4765-B02A-FEC9C15DE4DF}"/>
              </a:ext>
            </a:extLst>
          </p:cNvPr>
          <p:cNvSpPr>
            <a:spLocks noGrp="1"/>
          </p:cNvSpPr>
          <p:nvPr>
            <p:ph type="body" idx="1"/>
          </p:nvPr>
        </p:nvSpPr>
        <p:spPr/>
        <p:txBody>
          <a:bodyPr/>
          <a:lstStyle/>
          <a:p>
            <a:r>
              <a:rPr lang="en-US" dirty="0"/>
              <a:t>Do you find it easier to use PowerShell DSC or Chef to configure a VM in a VM Scale Set?</a:t>
            </a:r>
          </a:p>
        </p:txBody>
      </p:sp>
    </p:spTree>
    <p:extLst>
      <p:ext uri="{BB962C8B-B14F-4D97-AF65-F5344CB8AC3E}">
        <p14:creationId xmlns:p14="http://schemas.microsoft.com/office/powerpoint/2010/main" val="47776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Module_Re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9292B-AACD-46A9-9FB9-4E43A13BA015}"/>
              </a:ext>
            </a:extLst>
          </p:cNvPr>
          <p:cNvSpPr>
            <a:spLocks noGrp="1"/>
          </p:cNvSpPr>
          <p:nvPr>
            <p:ph type="title"/>
          </p:nvPr>
        </p:nvSpPr>
        <p:spPr/>
        <p:txBody>
          <a:bodyPr/>
          <a:lstStyle/>
          <a:p>
            <a:r>
              <a:rPr lang="en-US" dirty="0"/>
              <a:t>Module Review and Takeaways</a:t>
            </a:r>
          </a:p>
        </p:txBody>
      </p:sp>
      <p:sp>
        <p:nvSpPr>
          <p:cNvPr id="3" name="Text Placeholder 2">
            <a:extLst>
              <a:ext uri="{FF2B5EF4-FFF2-40B4-BE49-F238E27FC236}">
                <a16:creationId xmlns:a16="http://schemas.microsoft.com/office/drawing/2014/main" id="{6CD45942-E7FE-4ED5-A6E5-0B99396B5555}"/>
              </a:ext>
            </a:extLst>
          </p:cNvPr>
          <p:cNvSpPr>
            <a:spLocks noGrp="1"/>
          </p:cNvSpPr>
          <p:nvPr>
            <p:ph type="body" idx="1"/>
          </p:nvPr>
        </p:nvSpPr>
        <p:spPr/>
        <p:txBody>
          <a:bodyPr/>
          <a:lstStyle/>
          <a:p>
            <a:r>
              <a:rPr lang="en-US" dirty="0"/>
              <a:t>Review Question</a:t>
            </a:r>
          </a:p>
        </p:txBody>
      </p:sp>
    </p:spTree>
    <p:extLst>
      <p:ext uri="{BB962C8B-B14F-4D97-AF65-F5344CB8AC3E}">
        <p14:creationId xmlns:p14="http://schemas.microsoft.com/office/powerpoint/2010/main" val="20087657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Course_Review">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Course Evaluation</a:t>
            </a:r>
            <a:endParaRPr lang="en-US" sz="1400" b="1" dirty="0">
              <a:solidFill>
                <a:srgbClr val="FF0000"/>
              </a:solidFill>
            </a:endParaRPr>
          </a:p>
        </p:txBody>
      </p:sp>
      <p:sp>
        <p:nvSpPr>
          <p:cNvPr id="5" name="Text Placeholder 5"/>
          <p:cNvSpPr txBox="1">
            <a:spLocks/>
          </p:cNvSpPr>
          <p:nvPr/>
        </p:nvSpPr>
        <p:spPr>
          <a:xfrm>
            <a:off x="457200" y="1066800"/>
            <a:ext cx="8229600" cy="5105400"/>
          </a:xfrm>
          <a:prstGeom prst="rect">
            <a:avLst/>
          </a:prstGeom>
        </p:spPr>
        <p:txBody>
          <a:bodyPr/>
          <a:lstStyle/>
          <a:p>
            <a:pPr marL="174625" marR="0" lvl="0" indent="-174625" algn="l" defTabSz="914400" rtl="0" eaLnBrk="1" fontAlgn="base" latinLnBrk="0" hangingPunct="1">
              <a:lnSpc>
                <a:spcPct val="100000"/>
              </a:lnSpc>
              <a:spcBef>
                <a:spcPts val="600"/>
              </a:spcBef>
              <a:spcAft>
                <a:spcPct val="0"/>
              </a:spcAft>
              <a:buClr>
                <a:srgbClr val="0070C0"/>
              </a:buClr>
              <a:buSzPct val="90000"/>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Your evaluation of this course will help Microsoft understand the quality of your learning experience.</a:t>
            </a:r>
          </a:p>
          <a:p>
            <a:pPr marL="174625" marR="0" lvl="0" indent="-174625" algn="l" defTabSz="914400" rtl="0" eaLnBrk="1" fontAlgn="base" latinLnBrk="0" hangingPunct="1">
              <a:lnSpc>
                <a:spcPct val="100000"/>
              </a:lnSpc>
              <a:spcBef>
                <a:spcPts val="600"/>
              </a:spcBef>
              <a:spcAft>
                <a:spcPct val="0"/>
              </a:spcAft>
              <a:buClr>
                <a:srgbClr val="0070C0"/>
              </a:buClr>
              <a:buSzPct val="90000"/>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Please work with your training provider to access the course evaluation form.</a:t>
            </a:r>
          </a:p>
          <a:p>
            <a:pPr marL="174625" marR="0" lvl="0" indent="-174625" algn="l" defTabSz="914400" rtl="0" eaLnBrk="1" fontAlgn="base" latinLnBrk="0" hangingPunct="1">
              <a:lnSpc>
                <a:spcPct val="100000"/>
              </a:lnSpc>
              <a:spcBef>
                <a:spcPts val="600"/>
              </a:spcBef>
              <a:spcAft>
                <a:spcPct val="0"/>
              </a:spcAft>
              <a:buClr>
                <a:srgbClr val="0070C0"/>
              </a:buClr>
              <a:buSzPct val="90000"/>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Microsoft will keep your answers to this survey private and confidential and will use your responses to improve your future learning experience. Your open and honest feedback is valuable and appreciated.</a:t>
            </a:r>
          </a:p>
        </p:txBody>
      </p:sp>
    </p:spTree>
    <p:extLst>
      <p:ext uri="{BB962C8B-B14F-4D97-AF65-F5344CB8AC3E}">
        <p14:creationId xmlns:p14="http://schemas.microsoft.com/office/powerpoint/2010/main" val="190799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3c65190f-0c8d-49bf-8479-4ff8dcef448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0A1A-C529-45FE-AD49-495EC5819292}"/>
              </a:ext>
            </a:extLst>
          </p:cNvPr>
          <p:cNvSpPr>
            <a:spLocks noGrp="1"/>
          </p:cNvSpPr>
          <p:nvPr>
            <p:ph type="title"/>
          </p:nvPr>
        </p:nvSpPr>
        <p:spPr/>
        <p:txBody>
          <a:bodyPr/>
          <a:lstStyle/>
          <a:p>
            <a:r>
              <a:rPr lang="en-US" dirty="0"/>
              <a:t>Azure Monitor &amp; Diagnostics</a:t>
            </a:r>
          </a:p>
        </p:txBody>
      </p:sp>
      <p:sp>
        <p:nvSpPr>
          <p:cNvPr id="4" name="Content Placeholder 2">
            <a:extLst>
              <a:ext uri="{FF2B5EF4-FFF2-40B4-BE49-F238E27FC236}">
                <a16:creationId xmlns:a16="http://schemas.microsoft.com/office/drawing/2014/main" id="{EA66B49D-A6AD-4373-9C8F-2D55A596CA76}"/>
              </a:ext>
            </a:extLst>
          </p:cNvPr>
          <p:cNvSpPr txBox="1">
            <a:spLocks/>
          </p:cNvSpPr>
          <p:nvPr/>
        </p:nvSpPr>
        <p:spPr>
          <a:xfrm>
            <a:off x="458788" y="1021215"/>
            <a:ext cx="8119156" cy="94140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i="1" kern="0" dirty="0">
                <a:solidFill>
                  <a:srgbClr val="000000"/>
                </a:solidFill>
              </a:rPr>
              <a:t>“Highly granular and real-time monitoring data for any Azure Resource”</a:t>
            </a:r>
          </a:p>
        </p:txBody>
      </p:sp>
      <p:grpSp>
        <p:nvGrpSpPr>
          <p:cNvPr id="3" name="Group 2" descr="Monitor &quot;value add&quot; for businesses">
            <a:extLst>
              <a:ext uri="{FF2B5EF4-FFF2-40B4-BE49-F238E27FC236}">
                <a16:creationId xmlns:a16="http://schemas.microsoft.com/office/drawing/2014/main" id="{2A28C8CE-0531-4B1E-9FD8-5E843AF84136}"/>
              </a:ext>
            </a:extLst>
          </p:cNvPr>
          <p:cNvGrpSpPr/>
          <p:nvPr/>
        </p:nvGrpSpPr>
        <p:grpSpPr>
          <a:xfrm>
            <a:off x="228600" y="3214476"/>
            <a:ext cx="8686800" cy="2571127"/>
            <a:chOff x="228600" y="3214476"/>
            <a:chExt cx="8686800" cy="2571127"/>
          </a:xfrm>
        </p:grpSpPr>
        <p:sp>
          <p:nvSpPr>
            <p:cNvPr id="5" name="Rectangle 4">
              <a:extLst>
                <a:ext uri="{FF2B5EF4-FFF2-40B4-BE49-F238E27FC236}">
                  <a16:creationId xmlns:a16="http://schemas.microsoft.com/office/drawing/2014/main" id="{4BE48969-BC4D-4EBA-9959-98D90A2BC526}"/>
                </a:ext>
              </a:extLst>
            </p:cNvPr>
            <p:cNvSpPr/>
            <p:nvPr/>
          </p:nvSpPr>
          <p:spPr>
            <a:xfrm>
              <a:off x="228600" y="3214476"/>
              <a:ext cx="1898044" cy="1898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lvl="0" algn="ctr" defTabSz="914016" fontAlgn="auto">
                <a:spcBef>
                  <a:spcPts val="120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View and manage all your monitoring data easily</a:t>
              </a:r>
            </a:p>
          </p:txBody>
        </p:sp>
        <p:sp>
          <p:nvSpPr>
            <p:cNvPr id="6" name="Rectangle 5">
              <a:extLst>
                <a:ext uri="{FF2B5EF4-FFF2-40B4-BE49-F238E27FC236}">
                  <a16:creationId xmlns:a16="http://schemas.microsoft.com/office/drawing/2014/main" id="{D8DDBD10-C51F-431A-A4D7-5D32EF6E6BDF}"/>
                </a:ext>
              </a:extLst>
            </p:cNvPr>
            <p:cNvSpPr/>
            <p:nvPr/>
          </p:nvSpPr>
          <p:spPr>
            <a:xfrm>
              <a:off x="2491519" y="3214477"/>
              <a:ext cx="1898044" cy="1898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lvl="0" algn="ctr" defTabSz="914016" fontAlgn="auto">
                <a:spcBef>
                  <a:spcPts val="120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Set up alerts and take automated actions</a:t>
              </a:r>
            </a:p>
          </p:txBody>
        </p:sp>
        <p:sp>
          <p:nvSpPr>
            <p:cNvPr id="7" name="Rectangle 6">
              <a:extLst>
                <a:ext uri="{FF2B5EF4-FFF2-40B4-BE49-F238E27FC236}">
                  <a16:creationId xmlns:a16="http://schemas.microsoft.com/office/drawing/2014/main" id="{F411B09C-9924-4CDC-8609-681D2FB329D2}"/>
                </a:ext>
              </a:extLst>
            </p:cNvPr>
            <p:cNvSpPr/>
            <p:nvPr/>
          </p:nvSpPr>
          <p:spPr>
            <a:xfrm>
              <a:off x="4754437" y="3214476"/>
              <a:ext cx="1898044" cy="1898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lvl="0" algn="ctr" defTabSz="914016" fontAlgn="auto">
                <a:spcBef>
                  <a:spcPts val="120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Diagnose operational issues quickly</a:t>
              </a:r>
            </a:p>
          </p:txBody>
        </p:sp>
        <p:sp>
          <p:nvSpPr>
            <p:cNvPr id="8" name="Rectangle 7">
              <a:extLst>
                <a:ext uri="{FF2B5EF4-FFF2-40B4-BE49-F238E27FC236}">
                  <a16:creationId xmlns:a16="http://schemas.microsoft.com/office/drawing/2014/main" id="{48BA7EF2-C44C-4FAE-BF3A-9FBDA4FD062F}"/>
                </a:ext>
              </a:extLst>
            </p:cNvPr>
            <p:cNvSpPr/>
            <p:nvPr/>
          </p:nvSpPr>
          <p:spPr>
            <a:xfrm>
              <a:off x="7017356" y="3214477"/>
              <a:ext cx="1898044" cy="189804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lvl="0" algn="ctr" defTabSz="914016" fontAlgn="auto">
                <a:spcBef>
                  <a:spcPts val="1200"/>
                </a:spcBef>
                <a:spcAft>
                  <a:spcPts val="0"/>
                </a:spcAft>
                <a:defRPr/>
              </a:pPr>
              <a:r>
                <a:rPr lang="en-US" b="0" kern="0" dirty="0">
                  <a:solidFill>
                    <a:prstClr val="white"/>
                  </a:solidFill>
                  <a:latin typeface="Segoe UI Light" panose="020B0502040204020203" pitchFamily="34" charset="0"/>
                  <a:cs typeface="Segoe UI Light" panose="020B0502040204020203" pitchFamily="34" charset="0"/>
                </a:rPr>
                <a:t>Integrate with your existing tools</a:t>
              </a:r>
            </a:p>
          </p:txBody>
        </p:sp>
        <p:sp>
          <p:nvSpPr>
            <p:cNvPr id="9" name="Rectangle 8">
              <a:extLst>
                <a:ext uri="{FF2B5EF4-FFF2-40B4-BE49-F238E27FC236}">
                  <a16:creationId xmlns:a16="http://schemas.microsoft.com/office/drawing/2014/main" id="{D04A9F29-2D95-42ED-BCCE-3D1EE279DF53}"/>
                </a:ext>
              </a:extLst>
            </p:cNvPr>
            <p:cNvSpPr/>
            <p:nvPr/>
          </p:nvSpPr>
          <p:spPr>
            <a:xfrm>
              <a:off x="228600" y="5327094"/>
              <a:ext cx="8686800" cy="458509"/>
            </a:xfrm>
            <a:prstGeom prst="rect">
              <a:avLst/>
            </a:prstGeom>
            <a:solidFill>
              <a:srgbClr val="00B0F0"/>
            </a:solidFill>
            <a:ln w="12700" cap="flat" cmpd="sng" algn="ctr">
              <a:solidFill>
                <a:srgbClr val="4472C4">
                  <a:shade val="50000"/>
                </a:srgbClr>
              </a:solidFill>
              <a:prstDash val="solid"/>
              <a:miter lim="800000"/>
            </a:ln>
            <a:effectLst/>
          </p:spPr>
          <p:txBody>
            <a:bodyPr rtlCol="0" anchor="ctr"/>
            <a:lstStyle/>
            <a:p>
              <a:pPr lvl="0" algn="ctr" fontAlgn="auto">
                <a:spcBef>
                  <a:spcPts val="0"/>
                </a:spcBef>
                <a:spcAft>
                  <a:spcPts val="0"/>
                </a:spcAft>
                <a:defRPr/>
              </a:pPr>
              <a:r>
                <a:rPr lang="en-US" sz="2000" b="0" kern="0" dirty="0">
                  <a:solidFill>
                    <a:prstClr val="white"/>
                  </a:solidFill>
                  <a:latin typeface="Segoe UI Light" panose="020B0502040204020203" pitchFamily="34" charset="0"/>
                  <a:cs typeface="Segoe UI Light" panose="020B0502040204020203" pitchFamily="34" charset="0"/>
                </a:rPr>
                <a:t>Get the granular, up-to-date monitoring data you need—all in one place</a:t>
              </a:r>
            </a:p>
          </p:txBody>
        </p:sp>
      </p:grpSp>
    </p:spTree>
    <p:extLst>
      <p:ext uri="{BB962C8B-B14F-4D97-AF65-F5344CB8AC3E}">
        <p14:creationId xmlns:p14="http://schemas.microsoft.com/office/powerpoint/2010/main" val="2140687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b619ec38-48cd-4706-8b36-1bb5cd4b696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C5D3-3056-4CCC-AE0E-FAE54F85A0D4}"/>
              </a:ext>
            </a:extLst>
          </p:cNvPr>
          <p:cNvSpPr>
            <a:spLocks noGrp="1"/>
          </p:cNvSpPr>
          <p:nvPr>
            <p:ph type="title"/>
          </p:nvPr>
        </p:nvSpPr>
        <p:spPr/>
        <p:txBody>
          <a:bodyPr/>
          <a:lstStyle/>
          <a:p>
            <a:r>
              <a:rPr lang="en-US" dirty="0"/>
              <a:t>Azure Monitor &amp; Diagnostics</a:t>
            </a:r>
          </a:p>
        </p:txBody>
      </p:sp>
      <p:sp>
        <p:nvSpPr>
          <p:cNvPr id="4" name="Content Placeholder 2">
            <a:extLst>
              <a:ext uri="{FF2B5EF4-FFF2-40B4-BE49-F238E27FC236}">
                <a16:creationId xmlns:a16="http://schemas.microsoft.com/office/drawing/2014/main" id="{7CA4F039-C8F2-4675-BA2B-818ACEE281E3}"/>
              </a:ext>
            </a:extLst>
          </p:cNvPr>
          <p:cNvSpPr txBox="1">
            <a:spLocks/>
          </p:cNvSpPr>
          <p:nvPr/>
        </p:nvSpPr>
        <p:spPr>
          <a:xfrm>
            <a:off x="458788" y="1021215"/>
            <a:ext cx="8119156" cy="114283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i="1" kern="0" dirty="0">
                <a:solidFill>
                  <a:srgbClr val="000000"/>
                </a:solidFill>
              </a:rPr>
              <a:t>“Dev: My Application is slow…, Ops guy, can you figure out why”</a:t>
            </a:r>
          </a:p>
          <a:p>
            <a:pPr marL="0" lvl="0" indent="0" algn="ctr">
              <a:buNone/>
            </a:pPr>
            <a:endParaRPr lang="en-US" b="0" i="1" kern="0" dirty="0">
              <a:solidFill>
                <a:srgbClr val="000000"/>
              </a:solidFill>
            </a:endParaRPr>
          </a:p>
        </p:txBody>
      </p:sp>
      <p:grpSp>
        <p:nvGrpSpPr>
          <p:cNvPr id="3" name="Group 2" descr="Diagram showing the relationship between user issues, app metadata and Azure Storage">
            <a:extLst>
              <a:ext uri="{FF2B5EF4-FFF2-40B4-BE49-F238E27FC236}">
                <a16:creationId xmlns:a16="http://schemas.microsoft.com/office/drawing/2014/main" id="{650010B0-258B-4AE0-88F6-B8418BA93A38}"/>
              </a:ext>
            </a:extLst>
          </p:cNvPr>
          <p:cNvGrpSpPr/>
          <p:nvPr/>
        </p:nvGrpSpPr>
        <p:grpSpPr>
          <a:xfrm>
            <a:off x="228600" y="2937890"/>
            <a:ext cx="8686800" cy="2699796"/>
            <a:chOff x="228600" y="2937890"/>
            <a:chExt cx="8686800" cy="2699796"/>
          </a:xfrm>
        </p:grpSpPr>
        <p:cxnSp>
          <p:nvCxnSpPr>
            <p:cNvPr id="5" name="Straight Arrow Connector 4">
              <a:extLst>
                <a:ext uri="{FF2B5EF4-FFF2-40B4-BE49-F238E27FC236}">
                  <a16:creationId xmlns:a16="http://schemas.microsoft.com/office/drawing/2014/main" id="{D172121B-E775-430F-AF41-4F31DE73BFEE}"/>
                </a:ext>
              </a:extLst>
            </p:cNvPr>
            <p:cNvCxnSpPr/>
            <p:nvPr/>
          </p:nvCxnSpPr>
          <p:spPr>
            <a:xfrm>
              <a:off x="4921911" y="3840064"/>
              <a:ext cx="2692658" cy="38939"/>
            </a:xfrm>
            <a:prstGeom prst="straightConnector1">
              <a:avLst/>
            </a:prstGeom>
            <a:noFill/>
            <a:ln w="6350" cap="flat" cmpd="sng" algn="ctr">
              <a:solidFill>
                <a:srgbClr val="ED7D31"/>
              </a:solidFill>
              <a:prstDash val="solid"/>
              <a:miter lim="800000"/>
              <a:headEnd type="none"/>
              <a:tailEnd type="triangle"/>
            </a:ln>
            <a:effectLst/>
          </p:spPr>
        </p:cxnSp>
        <p:pic>
          <p:nvPicPr>
            <p:cNvPr id="6" name="Picture 5">
              <a:extLst>
                <a:ext uri="{FF2B5EF4-FFF2-40B4-BE49-F238E27FC236}">
                  <a16:creationId xmlns:a16="http://schemas.microsoft.com/office/drawing/2014/main" id="{2185A1A9-6C6C-453E-807B-D461331B07BF}"/>
                </a:ext>
              </a:extLst>
            </p:cNvPr>
            <p:cNvPicPr>
              <a:picLocks noChangeAspect="1"/>
            </p:cNvPicPr>
            <p:nvPr/>
          </p:nvPicPr>
          <p:blipFill>
            <a:blip r:embed="rId3">
              <a:duotone>
                <a:prstClr val="black"/>
                <a:srgbClr val="007397">
                  <a:tint val="45000"/>
                  <a:satMod val="400000"/>
                </a:srgbClr>
              </a:duotone>
            </a:blip>
            <a:stretch>
              <a:fillRect/>
            </a:stretch>
          </p:blipFill>
          <p:spPr>
            <a:xfrm>
              <a:off x="4092874" y="3459251"/>
              <a:ext cx="829038" cy="761626"/>
            </a:xfrm>
            <a:prstGeom prst="rect">
              <a:avLst/>
            </a:prstGeom>
          </p:spPr>
        </p:pic>
        <p:cxnSp>
          <p:nvCxnSpPr>
            <p:cNvPr id="7" name="Straight Arrow Connector 6">
              <a:extLst>
                <a:ext uri="{FF2B5EF4-FFF2-40B4-BE49-F238E27FC236}">
                  <a16:creationId xmlns:a16="http://schemas.microsoft.com/office/drawing/2014/main" id="{7E5A6464-7901-4C11-A0BB-E82BE7E5DBE0}"/>
                </a:ext>
              </a:extLst>
            </p:cNvPr>
            <p:cNvCxnSpPr>
              <a:cxnSpLocks/>
            </p:cNvCxnSpPr>
            <p:nvPr/>
          </p:nvCxnSpPr>
          <p:spPr>
            <a:xfrm flipV="1">
              <a:off x="956615" y="3840064"/>
              <a:ext cx="3136258" cy="37417"/>
            </a:xfrm>
            <a:prstGeom prst="straightConnector1">
              <a:avLst/>
            </a:prstGeom>
            <a:noFill/>
            <a:ln w="6350" cap="flat" cmpd="sng" algn="ctr">
              <a:solidFill>
                <a:srgbClr val="5B9BD5"/>
              </a:solidFill>
              <a:prstDash val="solid"/>
              <a:miter lim="800000"/>
              <a:headEnd type="none"/>
              <a:tailEnd type="triangle"/>
            </a:ln>
            <a:effectLst/>
          </p:spPr>
        </p:cxnSp>
        <p:sp>
          <p:nvSpPr>
            <p:cNvPr id="8" name="Oval 7">
              <a:extLst>
                <a:ext uri="{FF2B5EF4-FFF2-40B4-BE49-F238E27FC236}">
                  <a16:creationId xmlns:a16="http://schemas.microsoft.com/office/drawing/2014/main" id="{E2B86893-C247-4C5E-832A-3015A6E02B6C}"/>
                </a:ext>
              </a:extLst>
            </p:cNvPr>
            <p:cNvSpPr/>
            <p:nvPr/>
          </p:nvSpPr>
          <p:spPr bwMode="auto">
            <a:xfrm>
              <a:off x="898254" y="2937891"/>
              <a:ext cx="319738" cy="304833"/>
            </a:xfrm>
            <a:prstGeom prst="ellipse">
              <a:avLst/>
            </a:prstGeom>
            <a:solidFill>
              <a:srgbClr val="FF0000"/>
            </a:solidFill>
            <a:ln w="6350" cap="flat" cmpd="sng" algn="ctr">
              <a:solidFill>
                <a:srgbClr val="C00000"/>
              </a:solid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defTabSz="1243265" fontAlgn="auto">
                <a:lnSpc>
                  <a:spcPct val="90000"/>
                </a:lnSpc>
                <a:spcBef>
                  <a:spcPts val="0"/>
                </a:spcBef>
                <a:spcAft>
                  <a:spcPts val="0"/>
                </a:spcAft>
                <a:defRPr/>
              </a:pPr>
              <a:r>
                <a:rPr lang="en-US" sz="1867" b="0" kern="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a:t>
              </a:r>
            </a:p>
          </p:txBody>
        </p:sp>
        <p:sp>
          <p:nvSpPr>
            <p:cNvPr id="9" name="Oval 8">
              <a:extLst>
                <a:ext uri="{FF2B5EF4-FFF2-40B4-BE49-F238E27FC236}">
                  <a16:creationId xmlns:a16="http://schemas.microsoft.com/office/drawing/2014/main" id="{685D7DD5-6342-4D69-9155-D3CF4460513F}"/>
                </a:ext>
              </a:extLst>
            </p:cNvPr>
            <p:cNvSpPr/>
            <p:nvPr/>
          </p:nvSpPr>
          <p:spPr bwMode="auto">
            <a:xfrm>
              <a:off x="4846789" y="2937890"/>
              <a:ext cx="290370" cy="304835"/>
            </a:xfrm>
            <a:prstGeom prst="ellipse">
              <a:avLst/>
            </a:prstGeom>
            <a:solidFill>
              <a:srgbClr val="ED7D31"/>
            </a:solidFill>
            <a:ln w="12700" cap="flat" cmpd="sng" algn="ctr">
              <a:solidFill>
                <a:srgbClr val="ED7D31">
                  <a:shade val="50000"/>
                </a:srgbClr>
              </a:solid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lgn="ctr" defTabSz="1243265" fontAlgn="auto">
                <a:lnSpc>
                  <a:spcPct val="90000"/>
                </a:lnSpc>
                <a:spcBef>
                  <a:spcPts val="0"/>
                </a:spcBef>
                <a:spcAft>
                  <a:spcPts val="0"/>
                </a:spcAft>
                <a:defRPr/>
              </a:pPr>
              <a:r>
                <a:rPr lang="en-US" sz="1867" b="0" kern="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a:t>
              </a:r>
            </a:p>
          </p:txBody>
        </p:sp>
        <p:sp>
          <p:nvSpPr>
            <p:cNvPr id="10" name="TextBox 9">
              <a:extLst>
                <a:ext uri="{FF2B5EF4-FFF2-40B4-BE49-F238E27FC236}">
                  <a16:creationId xmlns:a16="http://schemas.microsoft.com/office/drawing/2014/main" id="{AF49EBEF-81AD-431D-96D6-2061A84031AA}"/>
                </a:ext>
              </a:extLst>
            </p:cNvPr>
            <p:cNvSpPr txBox="1"/>
            <p:nvPr/>
          </p:nvSpPr>
          <p:spPr>
            <a:xfrm>
              <a:off x="349830" y="4522754"/>
              <a:ext cx="1213570" cy="726353"/>
            </a:xfrm>
            <a:prstGeom prst="rect">
              <a:avLst/>
            </a:prstGeom>
            <a:noFill/>
          </p:spPr>
          <p:txBody>
            <a:bodyPr wrap="square" lIns="243840" tIns="195072" rIns="243840" bIns="195072" rtlCol="0">
              <a:spAutoFit/>
            </a:bodyPr>
            <a:lstStyle/>
            <a:p>
              <a:pPr lvl="0" defTabSz="1243625" fontAlgn="auto">
                <a:lnSpc>
                  <a:spcPct val="90000"/>
                </a:lnSpc>
                <a:spcBef>
                  <a:spcPts val="0"/>
                </a:spcBef>
                <a:spcAft>
                  <a:spcPts val="800"/>
                </a:spcAft>
                <a:defRPr/>
              </a:pPr>
              <a:r>
                <a:rPr lang="en-US" sz="2400" b="0"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User</a:t>
              </a:r>
            </a:p>
          </p:txBody>
        </p:sp>
        <p:sp>
          <p:nvSpPr>
            <p:cNvPr id="11" name="TextBox 10">
              <a:extLst>
                <a:ext uri="{FF2B5EF4-FFF2-40B4-BE49-F238E27FC236}">
                  <a16:creationId xmlns:a16="http://schemas.microsoft.com/office/drawing/2014/main" id="{528AC960-4D8A-4697-9A0D-6E379FB17D0E}"/>
                </a:ext>
              </a:extLst>
            </p:cNvPr>
            <p:cNvSpPr txBox="1"/>
            <p:nvPr/>
          </p:nvSpPr>
          <p:spPr>
            <a:xfrm>
              <a:off x="4124282" y="4652840"/>
              <a:ext cx="1115836" cy="726353"/>
            </a:xfrm>
            <a:prstGeom prst="rect">
              <a:avLst/>
            </a:prstGeom>
            <a:noFill/>
          </p:spPr>
          <p:txBody>
            <a:bodyPr wrap="square" lIns="243840" tIns="195072" rIns="243840" bIns="195072" rtlCol="0">
              <a:spAutoFit/>
            </a:bodyPr>
            <a:lstStyle/>
            <a:p>
              <a:pPr lvl="0" defTabSz="1243625" fontAlgn="auto">
                <a:lnSpc>
                  <a:spcPct val="90000"/>
                </a:lnSpc>
                <a:spcBef>
                  <a:spcPts val="0"/>
                </a:spcBef>
                <a:spcAft>
                  <a:spcPts val="800"/>
                </a:spcAft>
                <a:defRPr/>
              </a:pPr>
              <a:r>
                <a:rPr lang="en-US" sz="2400" b="0"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App</a:t>
              </a:r>
            </a:p>
          </p:txBody>
        </p:sp>
        <p:sp>
          <p:nvSpPr>
            <p:cNvPr id="12" name="TextBox 11">
              <a:extLst>
                <a:ext uri="{FF2B5EF4-FFF2-40B4-BE49-F238E27FC236}">
                  <a16:creationId xmlns:a16="http://schemas.microsoft.com/office/drawing/2014/main" id="{20838CDD-CA07-4DC5-B781-231B829C76AE}"/>
                </a:ext>
              </a:extLst>
            </p:cNvPr>
            <p:cNvSpPr txBox="1"/>
            <p:nvPr/>
          </p:nvSpPr>
          <p:spPr>
            <a:xfrm>
              <a:off x="7279575" y="4476342"/>
              <a:ext cx="1635825" cy="1161344"/>
            </a:xfrm>
            <a:prstGeom prst="rect">
              <a:avLst/>
            </a:prstGeom>
            <a:noFill/>
          </p:spPr>
          <p:txBody>
            <a:bodyPr wrap="square" lIns="243840" tIns="195072" rIns="243840" bIns="195072" rtlCol="0">
              <a:spAutoFit/>
            </a:bodyPr>
            <a:lstStyle/>
            <a:p>
              <a:pPr lvl="0" algn="ctr" defTabSz="1243625" fontAlgn="auto">
                <a:lnSpc>
                  <a:spcPct val="90000"/>
                </a:lnSpc>
                <a:spcBef>
                  <a:spcPts val="0"/>
                </a:spcBef>
                <a:spcAft>
                  <a:spcPts val="800"/>
                </a:spcAft>
                <a:defRPr/>
              </a:pPr>
              <a:r>
                <a:rPr lang="en-US" sz="2400" b="0"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Azure</a:t>
              </a:r>
            </a:p>
            <a:p>
              <a:pPr lvl="0" algn="ctr" defTabSz="1243625" fontAlgn="auto">
                <a:lnSpc>
                  <a:spcPct val="90000"/>
                </a:lnSpc>
                <a:spcBef>
                  <a:spcPts val="0"/>
                </a:spcBef>
                <a:spcAft>
                  <a:spcPts val="800"/>
                </a:spcAft>
                <a:defRPr/>
              </a:pPr>
              <a:r>
                <a:rPr lang="en-US" sz="2400" b="0" dirty="0">
                  <a:gradFill>
                    <a:gsLst>
                      <a:gs pos="2917">
                        <a:srgbClr val="353535"/>
                      </a:gs>
                      <a:gs pos="30000">
                        <a:srgbClr val="353535"/>
                      </a:gs>
                    </a:gsLst>
                    <a:lin ang="5400000" scaled="0"/>
                  </a:gradFill>
                  <a:latin typeface="Segoe UI Light" panose="020B0502040204020203" pitchFamily="34" charset="0"/>
                  <a:cs typeface="Segoe UI Light" panose="020B0502040204020203" pitchFamily="34" charset="0"/>
                </a:rPr>
                <a:t>Storage</a:t>
              </a:r>
            </a:p>
          </p:txBody>
        </p:sp>
        <p:pic>
          <p:nvPicPr>
            <p:cNvPr id="13" name="Picture 8" descr="https://acom.azurecomcdn.net/80C57D/cdn/images/cvt-a6debf957f8b84f910dedd243425f9da2b1e962251ad73addfe7f2b6ef43c633/page/support/trust-center/Trust-Center-Overview-02.png?t=popn">
              <a:extLst>
                <a:ext uri="{FF2B5EF4-FFF2-40B4-BE49-F238E27FC236}">
                  <a16:creationId xmlns:a16="http://schemas.microsoft.com/office/drawing/2014/main" id="{A53F48A8-6EF8-44D0-B11D-798D4FBCC9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614569" y="3441840"/>
              <a:ext cx="965839" cy="874324"/>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Man">
              <a:extLst>
                <a:ext uri="{FF2B5EF4-FFF2-40B4-BE49-F238E27FC236}">
                  <a16:creationId xmlns:a16="http://schemas.microsoft.com/office/drawing/2014/main" id="{B2FAC25A-52C1-4425-85D3-F74358B47B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364075"/>
              <a:ext cx="989393" cy="989393"/>
            </a:xfrm>
            <a:prstGeom prst="rect">
              <a:avLst/>
            </a:prstGeom>
          </p:spPr>
        </p:pic>
      </p:grpSp>
    </p:spTree>
    <p:extLst>
      <p:ext uri="{BB962C8B-B14F-4D97-AF65-F5344CB8AC3E}">
        <p14:creationId xmlns:p14="http://schemas.microsoft.com/office/powerpoint/2010/main" val="3381518815"/>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NG_MOC_Core_ModuleNew</Template>
  <TotalTime>0</TotalTime>
  <Words>5766</Words>
  <Application>Microsoft Office PowerPoint</Application>
  <PresentationFormat>On-screen Show (4:3)</PresentationFormat>
  <Paragraphs>917</Paragraphs>
  <Slides>76</Slides>
  <Notes>76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Segoe</vt:lpstr>
      <vt:lpstr>Courier New</vt:lpstr>
      <vt:lpstr>Wingdings</vt:lpstr>
      <vt:lpstr>굴림</vt:lpstr>
      <vt:lpstr>Segoe UI Light</vt:lpstr>
      <vt:lpstr>Times New Roman</vt:lpstr>
      <vt:lpstr>Segoe UI</vt:lpstr>
      <vt:lpstr>Segoe UI Semilight</vt:lpstr>
      <vt:lpstr>Arial</vt:lpstr>
      <vt:lpstr>Symbol</vt:lpstr>
      <vt:lpstr>Calibri</vt:lpstr>
      <vt:lpstr>Verdana</vt:lpstr>
      <vt:lpstr>NG_MOC_Core_ModuleNew2</vt:lpstr>
      <vt:lpstr>Module 12</vt:lpstr>
      <vt:lpstr>Module Overview</vt:lpstr>
      <vt:lpstr>Lesson 1: Monitoring</vt:lpstr>
      <vt:lpstr>Azure Network Watcher</vt:lpstr>
      <vt:lpstr>Azure Network Monitor</vt:lpstr>
      <vt:lpstr>Azure Security Center</vt:lpstr>
      <vt:lpstr>Azure Security Center</vt:lpstr>
      <vt:lpstr>Azure Monitor &amp; Diagnostics</vt:lpstr>
      <vt:lpstr>Azure Monitor &amp; Diagnostics</vt:lpstr>
      <vt:lpstr>Azure Advisors</vt:lpstr>
      <vt:lpstr>Azure Advisors</vt:lpstr>
      <vt:lpstr>Azure Service Health</vt:lpstr>
      <vt:lpstr>Azure Service Health</vt:lpstr>
      <vt:lpstr>Operations Management Suite – Log Analytics</vt:lpstr>
      <vt:lpstr>Operations Management Suite – Log Analytics</vt:lpstr>
      <vt:lpstr>Operations Management Suite – Log Analytics</vt:lpstr>
      <vt:lpstr>Application Insights</vt:lpstr>
      <vt:lpstr>Application Insights</vt:lpstr>
      <vt:lpstr>Application Insights</vt:lpstr>
      <vt:lpstr>Power BI</vt:lpstr>
      <vt:lpstr>Power BI</vt:lpstr>
      <vt:lpstr>Power BI Integrations</vt:lpstr>
      <vt:lpstr>Lesson 2: Backup</vt:lpstr>
      <vt:lpstr>Azure Backup</vt:lpstr>
      <vt:lpstr>Backup Options</vt:lpstr>
      <vt:lpstr>Backing up OS, Sysvol and Applications</vt:lpstr>
      <vt:lpstr>Backing Up Full VMs</vt:lpstr>
      <vt:lpstr>Specialized Backup</vt:lpstr>
      <vt:lpstr>Hybrid Backup Encryption</vt:lpstr>
      <vt:lpstr>Azure Backup Monitoring with Log Analytics</vt:lpstr>
      <vt:lpstr>Azure Backup Reports with Power BI</vt:lpstr>
      <vt:lpstr>Linux Application Consistent Azure Backup</vt:lpstr>
      <vt:lpstr>Azure Data Box</vt:lpstr>
      <vt:lpstr>Site Recovery</vt:lpstr>
      <vt:lpstr>Site Recovery Advantages</vt:lpstr>
      <vt:lpstr>Disaster Recovery or Workload Migration from Hyper-V/SCVMM</vt:lpstr>
      <vt:lpstr>Disaster Recovery or Workload Migration from VMware/AWS/physical</vt:lpstr>
      <vt:lpstr>Disaster Recovery or Workload Migration from Azure to Azure</vt:lpstr>
      <vt:lpstr>Lesson 3: Automation</vt:lpstr>
      <vt:lpstr>Azure Automation</vt:lpstr>
      <vt:lpstr>Features</vt:lpstr>
      <vt:lpstr>PowerPoint Presentation</vt:lpstr>
      <vt:lpstr>Cross-Cloud</vt:lpstr>
      <vt:lpstr>Azure Automation Desired State Configuration</vt:lpstr>
      <vt:lpstr>Desired State Configuration</vt:lpstr>
      <vt:lpstr>Desired State Configuration</vt:lpstr>
      <vt:lpstr>Hybrid Runbook Worker</vt:lpstr>
      <vt:lpstr>Automation Flow</vt:lpstr>
      <vt:lpstr>Automation Flow</vt:lpstr>
      <vt:lpstr>Configuration Management</vt:lpstr>
      <vt:lpstr>Chef</vt:lpstr>
      <vt:lpstr>Puppet</vt:lpstr>
      <vt:lpstr>Cloud Shell</vt:lpstr>
      <vt:lpstr>Lesson 4: Business Continuity Case Study</vt:lpstr>
      <vt:lpstr>Case Study Overview</vt:lpstr>
      <vt:lpstr>Customer Business Problem</vt:lpstr>
      <vt:lpstr>Customer Inventory</vt:lpstr>
      <vt:lpstr>Customer Inventory</vt:lpstr>
      <vt:lpstr>Customer Goals</vt:lpstr>
      <vt:lpstr>Customer Needs</vt:lpstr>
      <vt:lpstr>Customer Needs</vt:lpstr>
      <vt:lpstr>Customer Objections</vt:lpstr>
      <vt:lpstr>Customer Objections</vt:lpstr>
      <vt:lpstr>Call to Action</vt:lpstr>
      <vt:lpstr>Case Study Solution</vt:lpstr>
      <vt:lpstr>Target Audience</vt:lpstr>
      <vt:lpstr>Potential Solution</vt:lpstr>
      <vt:lpstr>Potential Solution</vt:lpstr>
      <vt:lpstr>Benefits</vt:lpstr>
      <vt:lpstr>Benefits</vt:lpstr>
      <vt:lpstr>Customer Quote</vt:lpstr>
      <vt:lpstr>Lab: Deploying Configuration Management Solutions to Azure</vt:lpstr>
      <vt:lpstr>Lab Scenario</vt:lpstr>
      <vt:lpstr>Lab Review</vt:lpstr>
      <vt:lpstr>Module Review and Takeaways</vt:lpstr>
      <vt:lpstr>Course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2018-01-11T02:23:16Z</dcterms:created>
  <dcterms:modified xsi:type="dcterms:W3CDTF">2018-01-16T20:35:46Z</dcterms:modified>
</cp:coreProperties>
</file>